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168.xml"/>
  <Override ContentType="application/vnd.openxmlformats-officedocument.presentationml.notesSlide+xml" PartName="/ppt/notesSlides/notesSlide125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117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33.xml"/>
  <Override ContentType="application/vnd.openxmlformats-officedocument.presentationml.notesSlide+xml" PartName="/ppt/notesSlides/notesSlide176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86.xml"/>
  <Override ContentType="application/vnd.openxmlformats-officedocument.presentationml.notesSlide+xml" PartName="/ppt/notesSlides/notesSlide143.xml"/>
  <Override ContentType="application/vnd.openxmlformats-officedocument.presentationml.notesSlide+xml" PartName="/ppt/notesSlides/notesSlide151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119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166.xml"/>
  <Override ContentType="application/vnd.openxmlformats-officedocument.presentationml.notesSlide+xml" PartName="/ppt/notesSlides/notesSlide182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178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148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135.xml"/>
  <Override ContentType="application/vnd.openxmlformats-officedocument.presentationml.notesSlide+xml" PartName="/ppt/notesSlides/notesSlide137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1.xml"/>
  <Override ContentType="application/vnd.openxmlformats-officedocument.presentationml.notesSlide+xml" PartName="/ppt/notesSlides/notesSlide153.xml"/>
  <Override ContentType="application/vnd.openxmlformats-officedocument.presentationml.notesSlide+xml" PartName="/ppt/notesSlides/notesSlide123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71.xml"/>
  <Override ContentType="application/vnd.openxmlformats-officedocument.presentationml.notesSlide+xml" PartName="/ppt/notesSlides/notesSlide18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138.xml"/>
  <Override ContentType="application/vnd.openxmlformats-officedocument.presentationml.notesSlide+xml" PartName="/ppt/notesSlides/notesSlide163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155.xml"/>
  <Override ContentType="application/vnd.openxmlformats-officedocument.presentationml.notesSlide+xml" PartName="/ppt/notesSlides/notesSlide180.xml"/>
  <Override ContentType="application/vnd.openxmlformats-officedocument.presentationml.notesSlide+xml" PartName="/ppt/notesSlides/notesSlide189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17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46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120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29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44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31.xml"/>
  <Override ContentType="application/vnd.openxmlformats-officedocument.presentationml.notesSlide+xml" PartName="/ppt/notesSlides/notesSlide127.xml"/>
  <Override ContentType="application/vnd.openxmlformats-officedocument.presentationml.notesSlide+xml" PartName="/ppt/notesSlides/notesSlide157.xml"/>
  <Override ContentType="application/vnd.openxmlformats-officedocument.presentationml.notesSlide+xml" PartName="/ppt/notesSlides/notesSlide191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16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187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174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150.xml"/>
  <Override ContentType="application/vnd.openxmlformats-officedocument.presentationml.notesSlide+xml" PartName="/ppt/notesSlides/notesSlide14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116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59.xml"/>
  <Override ContentType="application/vnd.openxmlformats-officedocument.presentationml.notesSlide+xml" PartName="/ppt/notesSlides/notesSlide124.xml"/>
  <Override ContentType="application/vnd.openxmlformats-officedocument.presentationml.notesSlide+xml" PartName="/ppt/notesSlides/notesSlide185.xml"/>
  <Override ContentType="application/vnd.openxmlformats-officedocument.presentationml.notesSlide+xml" PartName="/ppt/notesSlides/notesSlide126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169.xml"/>
  <Override ContentType="application/vnd.openxmlformats-officedocument.presentationml.notesSlide+xml" PartName="/ppt/notesSlides/notesSlide177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1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60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179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152.xml"/>
  <Override ContentType="application/vnd.openxmlformats-officedocument.presentationml.notesSlide+xml" PartName="/ppt/notesSlides/notesSlide165.xml"/>
  <Override ContentType="application/vnd.openxmlformats-officedocument.presentationml.notesSlide+xml" PartName="/ppt/notesSlides/notesSlide183.xml"/>
  <Override ContentType="application/vnd.openxmlformats-officedocument.presentationml.notesSlide+xml" PartName="/ppt/notesSlides/notesSlide122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118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170.xml"/>
  <Override ContentType="application/vnd.openxmlformats-officedocument.presentationml.notesSlide+xml" PartName="/ppt/notesSlides/notesSlide167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140.xml"/>
  <Override ContentType="application/vnd.openxmlformats-officedocument.presentationml.notesSlide+xml" PartName="/ppt/notesSlides/notesSlide15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36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49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139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56.xml"/>
  <Override ContentType="application/vnd.openxmlformats-officedocument.presentationml.notesSlide+xml" PartName="/ppt/notesSlides/notesSlide18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190.xml"/>
  <Override ContentType="application/vnd.openxmlformats-officedocument.presentationml.notesSlide+xml" PartName="/ppt/notesSlides/notesSlide1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30.xml"/>
  <Override ContentType="application/vnd.openxmlformats-officedocument.presentationml.notesSlide+xml" PartName="/ppt/notesSlides/notesSlide16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73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21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132.xml"/>
  <Override ContentType="application/vnd.openxmlformats-officedocument.presentationml.notesSlide+xml" PartName="/ppt/notesSlides/notesSlide162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45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115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158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75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88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1.xml"/>
  <Override ContentType="application/vnd.openxmlformats-officedocument.presentationml.slide+xml" PartName="/ppt/slides/slide164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48.xml"/>
  <Override ContentType="application/vnd.openxmlformats-officedocument.presentationml.slide+xml" PartName="/ppt/slides/slide17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82.xml"/>
  <Override ContentType="application/vnd.openxmlformats-officedocument.presentationml.slide+xml" PartName="/ppt/slides/slide17.xml"/>
  <Override ContentType="application/vnd.openxmlformats-officedocument.presentationml.slide+xml" PartName="/ppt/slides/slide138.xml"/>
  <Override ContentType="application/vnd.openxmlformats-officedocument.presentationml.slide+xml" PartName="/ppt/slides/slide25.xml"/>
  <Override ContentType="application/vnd.openxmlformats-officedocument.presentationml.slide+xml" PartName="/ppt/slides/slide174.xml"/>
  <Override ContentType="application/vnd.openxmlformats-officedocument.presentationml.slide+xml" PartName="/ppt/slides/slide190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156.xml"/>
  <Override ContentType="application/vnd.openxmlformats-officedocument.presentationml.slide+xml" PartName="/ppt/slides/slide170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123.xml"/>
  <Override ContentType="application/vnd.openxmlformats-officedocument.presentationml.slide+xml" PartName="/ppt/slides/slide71.xml"/>
  <Override ContentType="application/vnd.openxmlformats-officedocument.presentationml.slide+xml" PartName="/ppt/slides/slide179.xml"/>
  <Override ContentType="application/vnd.openxmlformats-officedocument.presentationml.slide+xml" PartName="/ppt/slides/slide166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36.xml"/>
  <Override ContentType="application/vnd.openxmlformats-officedocument.presentationml.slide+xml" PartName="/ppt/slides/slide154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184.xml"/>
  <Override ContentType="application/vnd.openxmlformats-officedocument.presentationml.slide+xml" PartName="/ppt/slides/slide53.xml"/>
  <Override ContentType="application/vnd.openxmlformats-officedocument.presentationml.slide+xml" PartName="/ppt/slides/slide141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185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68.xml"/>
  <Override ContentType="application/vnd.openxmlformats-officedocument.presentationml.slide+xml" PartName="/ppt/slides/slide118.xml"/>
  <Override ContentType="application/vnd.openxmlformats-officedocument.presentationml.slide+xml" PartName="/ppt/slides/slide142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187.xml"/>
  <Override ContentType="application/vnd.openxmlformats-officedocument.presentationml.slide+xml" PartName="/ppt/slides/slide98.xml"/>
  <Override ContentType="application/vnd.openxmlformats-officedocument.presentationml.slide+xml" PartName="/ppt/slides/slide152.xml"/>
  <Override ContentType="application/vnd.openxmlformats-officedocument.presentationml.slide+xml" PartName="/ppt/slides/slide125.xml"/>
  <Override ContentType="application/vnd.openxmlformats-officedocument.presentationml.slide+xml" PartName="/ppt/slides/slide72.xml"/>
  <Override ContentType="application/vnd.openxmlformats-officedocument.presentationml.slide+xml" PartName="/ppt/slides/slide135.xml"/>
  <Override ContentType="application/vnd.openxmlformats-officedocument.presentationml.slide+xml" PartName="/ppt/slides/slide20.xml"/>
  <Override ContentType="application/vnd.openxmlformats-officedocument.presentationml.slide+xml" PartName="/ppt/slides/slide161.xml"/>
  <Override ContentType="application/vnd.openxmlformats-officedocument.presentationml.slide+xml" PartName="/ppt/slides/slide178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129.xml"/>
  <Override ContentType="application/vnd.openxmlformats-officedocument.presentationml.slide+xml" PartName="/ppt/slides/slide63.xml"/>
  <Override ContentType="application/vnd.openxmlformats-officedocument.presentationml.slide+xml" PartName="/ppt/slides/slide131.xml"/>
  <Override ContentType="application/vnd.openxmlformats-officedocument.presentationml.slide+xml" PartName="/ppt/slides/slide159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116.xml"/>
  <Override ContentType="application/vnd.openxmlformats-officedocument.presentationml.slide+xml" PartName="/ppt/slides/slide144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133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163.xml"/>
  <Override ContentType="application/vnd.openxmlformats-officedocument.presentationml.slide+xml" PartName="/ppt/slides/slide31.xml"/>
  <Override ContentType="application/vnd.openxmlformats-officedocument.presentationml.slide+xml" PartName="/ppt/slides/slide127.xml"/>
  <Override ContentType="application/vnd.openxmlformats-officedocument.presentationml.slide+xml" PartName="/ppt/slides/slide146.xml"/>
  <Override ContentType="application/vnd.openxmlformats-officedocument.presentationml.slide+xml" PartName="/ppt/slides/slide150.xml"/>
  <Override ContentType="application/vnd.openxmlformats-officedocument.presentationml.slide+xml" PartName="/ppt/slides/slide189.xml"/>
  <Override ContentType="application/vnd.openxmlformats-officedocument.presentationml.slide+xml" PartName="/ppt/slides/slide120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176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180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39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155.xml"/>
  <Override ContentType="application/vnd.openxmlformats-officedocument.presentationml.slide+xml" PartName="/ppt/slides/slide69.xml"/>
  <Override ContentType="application/vnd.openxmlformats-officedocument.presentationml.slide+xml" PartName="/ppt/slides/slide181.xml"/>
  <Override ContentType="application/vnd.openxmlformats-officedocument.presentationml.slide+xml" PartName="/ppt/slides/slide85.xml"/>
  <Override ContentType="application/vnd.openxmlformats-officedocument.presentationml.slide+xml" PartName="/ppt/slides/slide157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165.xml"/>
  <Override ContentType="application/vnd.openxmlformats-officedocument.presentationml.slide+xml" PartName="/ppt/slides/slide34.xml"/>
  <Override ContentType="application/vnd.openxmlformats-officedocument.presentationml.slide+xml" PartName="/ppt/slides/slide122.xml"/>
  <Override ContentType="application/vnd.openxmlformats-officedocument.presentationml.slide+xml" PartName="/ppt/slides/slide130.xml"/>
  <Override ContentType="application/vnd.openxmlformats-officedocument.presentationml.slide+xml" PartName="/ppt/slides/slide173.xml"/>
  <Override ContentType="application/vnd.openxmlformats-officedocument.presentationml.slide+xml" PartName="/ppt/slides/slide147.xml"/>
  <Override ContentType="application/vnd.openxmlformats-officedocument.presentationml.slide+xml" PartName="/ppt/slides/slide191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40.xml"/>
  <Override ContentType="application/vnd.openxmlformats-officedocument.presentationml.slide+xml" PartName="/ppt/slides/slide11.xml"/>
  <Override ContentType="application/vnd.openxmlformats-officedocument.presentationml.slide+xml" PartName="/ppt/slides/slide137.xml"/>
  <Override ContentType="application/vnd.openxmlformats-officedocument.presentationml.slide+xml" PartName="/ppt/slides/slide110.xml"/>
  <Override ContentType="application/vnd.openxmlformats-officedocument.presentationml.slide+xml" PartName="/ppt/slides/slide153.xml"/>
  <Override ContentType="application/vnd.openxmlformats-officedocument.presentationml.slide+xml" PartName="/ppt/slides/slide183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171.xml"/>
  <Override ContentType="application/vnd.openxmlformats-officedocument.presentationml.slide+xml" PartName="/ppt/slides/slide149.xml"/>
  <Override ContentType="application/vnd.openxmlformats-officedocument.presentationml.slide+xml" PartName="/ppt/slides/slide49.xml"/>
  <Override ContentType="application/vnd.openxmlformats-officedocument.presentationml.slide+xml" PartName="/ppt/slides/slide124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167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119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169.xml"/>
  <Override ContentType="application/vnd.openxmlformats-officedocument.presentationml.slide+xml" PartName="/ppt/slides/slide30.xml"/>
  <Override ContentType="application/vnd.openxmlformats-officedocument.presentationml.slide+xml" PartName="/ppt/slides/slide126.xml"/>
  <Override ContentType="application/vnd.openxmlformats-officedocument.presentationml.slide+xml" PartName="/ppt/slides/slide151.xml"/>
  <Override ContentType="application/vnd.openxmlformats-officedocument.presentationml.slide+xml" PartName="/ppt/slides/slide177.xml"/>
  <Override ContentType="application/vnd.openxmlformats-officedocument.presentationml.slide+xml" PartName="/ppt/slides/slide186.xml"/>
  <Override ContentType="application/vnd.openxmlformats-officedocument.presentationml.slide+xml" PartName="/ppt/slides/slide109.xml"/>
  <Override ContentType="application/vnd.openxmlformats-officedocument.presentationml.slide+xml" PartName="/ppt/slides/slide134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160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143.xml"/>
  <Override ContentType="application/vnd.openxmlformats-officedocument.presentationml.slide+xml" PartName="/ppt/slides/slide117.xml"/>
  <Override ContentType="application/vnd.openxmlformats-officedocument.presentationml.slide+xml" PartName="/ppt/slides/slide145.xml"/>
  <Override ContentType="application/vnd.openxmlformats-officedocument.presentationml.slide+xml" PartName="/ppt/slides/slide188.xml"/>
  <Override ContentType="application/vnd.openxmlformats-officedocument.presentationml.slide+xml" PartName="/ppt/slides/slide132.xml"/>
  <Override ContentType="application/vnd.openxmlformats-officedocument.presentationml.slide+xml" PartName="/ppt/slides/slide162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128.xml"/>
  <Override ContentType="application/vnd.openxmlformats-officedocument.presentationml.slide+xml" PartName="/ppt/slides/slide158.xml"/>
  <Override ContentType="application/vnd.openxmlformats-officedocument.presentationml.slide+xml" PartName="/ppt/slides/slide92.xml"/>
  <Override ContentType="application/vnd.openxmlformats-officedocument.presentationml.slide+xml" PartName="/ppt/slides/slide115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321" r:id="rId70"/>
    <p:sldId id="322" r:id="rId71"/>
    <p:sldId id="323" r:id="rId72"/>
    <p:sldId id="324" r:id="rId73"/>
    <p:sldId id="325" r:id="rId74"/>
    <p:sldId id="326" r:id="rId75"/>
    <p:sldId id="327" r:id="rId76"/>
    <p:sldId id="328" r:id="rId77"/>
    <p:sldId id="329" r:id="rId78"/>
    <p:sldId id="330" r:id="rId79"/>
    <p:sldId id="331" r:id="rId80"/>
    <p:sldId id="332" r:id="rId81"/>
    <p:sldId id="333" r:id="rId82"/>
    <p:sldId id="334" r:id="rId83"/>
    <p:sldId id="335" r:id="rId84"/>
    <p:sldId id="336" r:id="rId85"/>
    <p:sldId id="337" r:id="rId86"/>
    <p:sldId id="338" r:id="rId87"/>
    <p:sldId id="339" r:id="rId88"/>
    <p:sldId id="340" r:id="rId89"/>
    <p:sldId id="341" r:id="rId90"/>
    <p:sldId id="342" r:id="rId91"/>
    <p:sldId id="343" r:id="rId92"/>
    <p:sldId id="344" r:id="rId93"/>
    <p:sldId id="345" r:id="rId94"/>
    <p:sldId id="346" r:id="rId95"/>
    <p:sldId id="347" r:id="rId96"/>
    <p:sldId id="348" r:id="rId97"/>
    <p:sldId id="349" r:id="rId98"/>
    <p:sldId id="350" r:id="rId99"/>
    <p:sldId id="351" r:id="rId100"/>
    <p:sldId id="352" r:id="rId101"/>
    <p:sldId id="353" r:id="rId102"/>
    <p:sldId id="354" r:id="rId103"/>
    <p:sldId id="355" r:id="rId104"/>
    <p:sldId id="356" r:id="rId105"/>
    <p:sldId id="357" r:id="rId106"/>
    <p:sldId id="358" r:id="rId107"/>
    <p:sldId id="359" r:id="rId108"/>
    <p:sldId id="360" r:id="rId109"/>
    <p:sldId id="361" r:id="rId110"/>
    <p:sldId id="362" r:id="rId111"/>
    <p:sldId id="363" r:id="rId112"/>
    <p:sldId id="364" r:id="rId113"/>
    <p:sldId id="365" r:id="rId114"/>
    <p:sldId id="366" r:id="rId115"/>
    <p:sldId id="367" r:id="rId116"/>
    <p:sldId id="368" r:id="rId117"/>
    <p:sldId id="369" r:id="rId118"/>
    <p:sldId id="370" r:id="rId119"/>
    <p:sldId id="371" r:id="rId120"/>
    <p:sldId id="372" r:id="rId121"/>
    <p:sldId id="373" r:id="rId122"/>
    <p:sldId id="374" r:id="rId123"/>
    <p:sldId id="375" r:id="rId124"/>
    <p:sldId id="376" r:id="rId125"/>
    <p:sldId id="377" r:id="rId126"/>
    <p:sldId id="378" r:id="rId127"/>
    <p:sldId id="379" r:id="rId128"/>
    <p:sldId id="380" r:id="rId129"/>
    <p:sldId id="381" r:id="rId130"/>
    <p:sldId id="382" r:id="rId131"/>
    <p:sldId id="383" r:id="rId132"/>
    <p:sldId id="384" r:id="rId133"/>
    <p:sldId id="385" r:id="rId134"/>
    <p:sldId id="386" r:id="rId135"/>
    <p:sldId id="387" r:id="rId136"/>
    <p:sldId id="388" r:id="rId137"/>
    <p:sldId id="389" r:id="rId138"/>
    <p:sldId id="390" r:id="rId139"/>
    <p:sldId id="391" r:id="rId140"/>
    <p:sldId id="392" r:id="rId141"/>
    <p:sldId id="393" r:id="rId142"/>
    <p:sldId id="394" r:id="rId143"/>
    <p:sldId id="395" r:id="rId144"/>
    <p:sldId id="396" r:id="rId145"/>
    <p:sldId id="397" r:id="rId146"/>
    <p:sldId id="398" r:id="rId147"/>
    <p:sldId id="399" r:id="rId148"/>
    <p:sldId id="400" r:id="rId149"/>
    <p:sldId id="401" r:id="rId150"/>
    <p:sldId id="402" r:id="rId151"/>
    <p:sldId id="403" r:id="rId152"/>
    <p:sldId id="404" r:id="rId153"/>
    <p:sldId id="405" r:id="rId154"/>
    <p:sldId id="406" r:id="rId155"/>
    <p:sldId id="407" r:id="rId156"/>
    <p:sldId id="408" r:id="rId157"/>
    <p:sldId id="409" r:id="rId158"/>
    <p:sldId id="410" r:id="rId159"/>
    <p:sldId id="411" r:id="rId160"/>
    <p:sldId id="412" r:id="rId161"/>
    <p:sldId id="413" r:id="rId162"/>
    <p:sldId id="414" r:id="rId163"/>
    <p:sldId id="415" r:id="rId164"/>
    <p:sldId id="416" r:id="rId165"/>
    <p:sldId id="417" r:id="rId166"/>
    <p:sldId id="418" r:id="rId167"/>
    <p:sldId id="419" r:id="rId168"/>
    <p:sldId id="420" r:id="rId169"/>
    <p:sldId id="421" r:id="rId170"/>
    <p:sldId id="422" r:id="rId171"/>
    <p:sldId id="423" r:id="rId172"/>
    <p:sldId id="424" r:id="rId173"/>
    <p:sldId id="425" r:id="rId174"/>
    <p:sldId id="426" r:id="rId175"/>
    <p:sldId id="427" r:id="rId176"/>
    <p:sldId id="428" r:id="rId177"/>
    <p:sldId id="429" r:id="rId178"/>
    <p:sldId id="430" r:id="rId179"/>
    <p:sldId id="431" r:id="rId180"/>
    <p:sldId id="432" r:id="rId181"/>
    <p:sldId id="433" r:id="rId182"/>
    <p:sldId id="434" r:id="rId183"/>
    <p:sldId id="435" r:id="rId184"/>
    <p:sldId id="436" r:id="rId185"/>
    <p:sldId id="437" r:id="rId186"/>
    <p:sldId id="438" r:id="rId187"/>
    <p:sldId id="439" r:id="rId188"/>
    <p:sldId id="440" r:id="rId189"/>
    <p:sldId id="441" r:id="rId190"/>
    <p:sldId id="442" r:id="rId191"/>
    <p:sldId id="443" r:id="rId192"/>
    <p:sldId id="444" r:id="rId193"/>
    <p:sldId id="445" r:id="rId194"/>
    <p:sldId id="446" r:id="rId195"/>
  </p:sldIdLst>
  <p:sldSz cy="5143500" cx="9144000"/>
  <p:notesSz cx="6858000" cy="9144000"/>
  <p:embeddedFontLst>
    <p:embeddedFont>
      <p:font typeface="Roboto"/>
      <p:regular r:id="rId196"/>
      <p:bold r:id="rId197"/>
      <p:italic r:id="rId198"/>
      <p:boldItalic r:id="rId199"/>
    </p:embeddedFont>
    <p:embeddedFont>
      <p:font typeface="Cabin"/>
      <p:regular r:id="rId200"/>
      <p:bold r:id="rId201"/>
      <p:italic r:id="rId202"/>
      <p:boldItalic r:id="rId203"/>
    </p:embeddedFont>
    <p:embeddedFont>
      <p:font typeface="Helvetica Neue"/>
      <p:regular r:id="rId204"/>
      <p:bold r:id="rId205"/>
      <p:italic r:id="rId206"/>
      <p:boldItalic r:id="rId20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190" Type="http://schemas.openxmlformats.org/officeDocument/2006/relationships/slide" Target="slides/slide18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194" Type="http://schemas.openxmlformats.org/officeDocument/2006/relationships/slide" Target="slides/slide190.xml"/><Relationship Id="rId43" Type="http://schemas.openxmlformats.org/officeDocument/2006/relationships/slide" Target="slides/slide39.xml"/><Relationship Id="rId193" Type="http://schemas.openxmlformats.org/officeDocument/2006/relationships/slide" Target="slides/slide189.xml"/><Relationship Id="rId46" Type="http://schemas.openxmlformats.org/officeDocument/2006/relationships/slide" Target="slides/slide42.xml"/><Relationship Id="rId192" Type="http://schemas.openxmlformats.org/officeDocument/2006/relationships/slide" Target="slides/slide188.xml"/><Relationship Id="rId45" Type="http://schemas.openxmlformats.org/officeDocument/2006/relationships/slide" Target="slides/slide41.xml"/><Relationship Id="rId191" Type="http://schemas.openxmlformats.org/officeDocument/2006/relationships/slide" Target="slides/slide187.xml"/><Relationship Id="rId48" Type="http://schemas.openxmlformats.org/officeDocument/2006/relationships/slide" Target="slides/slide44.xml"/><Relationship Id="rId187" Type="http://schemas.openxmlformats.org/officeDocument/2006/relationships/slide" Target="slides/slide183.xml"/><Relationship Id="rId47" Type="http://schemas.openxmlformats.org/officeDocument/2006/relationships/slide" Target="slides/slide43.xml"/><Relationship Id="rId186" Type="http://schemas.openxmlformats.org/officeDocument/2006/relationships/slide" Target="slides/slide182.xml"/><Relationship Id="rId185" Type="http://schemas.openxmlformats.org/officeDocument/2006/relationships/slide" Target="slides/slide181.xml"/><Relationship Id="rId49" Type="http://schemas.openxmlformats.org/officeDocument/2006/relationships/slide" Target="slides/slide45.xml"/><Relationship Id="rId184" Type="http://schemas.openxmlformats.org/officeDocument/2006/relationships/slide" Target="slides/slide180.xml"/><Relationship Id="rId189" Type="http://schemas.openxmlformats.org/officeDocument/2006/relationships/slide" Target="slides/slide185.xml"/><Relationship Id="rId188" Type="http://schemas.openxmlformats.org/officeDocument/2006/relationships/slide" Target="slides/slide18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183" Type="http://schemas.openxmlformats.org/officeDocument/2006/relationships/slide" Target="slides/slide179.xml"/><Relationship Id="rId32" Type="http://schemas.openxmlformats.org/officeDocument/2006/relationships/slide" Target="slides/slide28.xml"/><Relationship Id="rId182" Type="http://schemas.openxmlformats.org/officeDocument/2006/relationships/slide" Target="slides/slide178.xml"/><Relationship Id="rId35" Type="http://schemas.openxmlformats.org/officeDocument/2006/relationships/slide" Target="slides/slide31.xml"/><Relationship Id="rId181" Type="http://schemas.openxmlformats.org/officeDocument/2006/relationships/slide" Target="slides/slide177.xml"/><Relationship Id="rId34" Type="http://schemas.openxmlformats.org/officeDocument/2006/relationships/slide" Target="slides/slide30.xml"/><Relationship Id="rId180" Type="http://schemas.openxmlformats.org/officeDocument/2006/relationships/slide" Target="slides/slide176.xml"/><Relationship Id="rId37" Type="http://schemas.openxmlformats.org/officeDocument/2006/relationships/slide" Target="slides/slide33.xml"/><Relationship Id="rId176" Type="http://schemas.openxmlformats.org/officeDocument/2006/relationships/slide" Target="slides/slide172.xml"/><Relationship Id="rId36" Type="http://schemas.openxmlformats.org/officeDocument/2006/relationships/slide" Target="slides/slide32.xml"/><Relationship Id="rId175" Type="http://schemas.openxmlformats.org/officeDocument/2006/relationships/slide" Target="slides/slide171.xml"/><Relationship Id="rId39" Type="http://schemas.openxmlformats.org/officeDocument/2006/relationships/slide" Target="slides/slide35.xml"/><Relationship Id="rId174" Type="http://schemas.openxmlformats.org/officeDocument/2006/relationships/slide" Target="slides/slide170.xml"/><Relationship Id="rId38" Type="http://schemas.openxmlformats.org/officeDocument/2006/relationships/slide" Target="slides/slide34.xml"/><Relationship Id="rId173" Type="http://schemas.openxmlformats.org/officeDocument/2006/relationships/slide" Target="slides/slide169.xml"/><Relationship Id="rId179" Type="http://schemas.openxmlformats.org/officeDocument/2006/relationships/slide" Target="slides/slide175.xml"/><Relationship Id="rId178" Type="http://schemas.openxmlformats.org/officeDocument/2006/relationships/slide" Target="slides/slide174.xml"/><Relationship Id="rId177" Type="http://schemas.openxmlformats.org/officeDocument/2006/relationships/slide" Target="slides/slide173.xml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98" Type="http://schemas.openxmlformats.org/officeDocument/2006/relationships/font" Target="fonts/Roboto-italic.fntdata"/><Relationship Id="rId14" Type="http://schemas.openxmlformats.org/officeDocument/2006/relationships/slide" Target="slides/slide10.xml"/><Relationship Id="rId197" Type="http://schemas.openxmlformats.org/officeDocument/2006/relationships/font" Target="fonts/Roboto-bold.fntdata"/><Relationship Id="rId17" Type="http://schemas.openxmlformats.org/officeDocument/2006/relationships/slide" Target="slides/slide13.xml"/><Relationship Id="rId196" Type="http://schemas.openxmlformats.org/officeDocument/2006/relationships/font" Target="fonts/Roboto-regular.fntdata"/><Relationship Id="rId16" Type="http://schemas.openxmlformats.org/officeDocument/2006/relationships/slide" Target="slides/slide12.xml"/><Relationship Id="rId195" Type="http://schemas.openxmlformats.org/officeDocument/2006/relationships/slide" Target="slides/slide19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99" Type="http://schemas.openxmlformats.org/officeDocument/2006/relationships/font" Target="fonts/Roboto-boldItalic.fntdata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8" Type="http://schemas.openxmlformats.org/officeDocument/2006/relationships/slide" Target="slides/slide84.xml"/><Relationship Id="rId150" Type="http://schemas.openxmlformats.org/officeDocument/2006/relationships/slide" Target="slides/slide146.xml"/><Relationship Id="rId87" Type="http://schemas.openxmlformats.org/officeDocument/2006/relationships/slide" Target="slides/slide83.xml"/><Relationship Id="rId89" Type="http://schemas.openxmlformats.org/officeDocument/2006/relationships/slide" Target="slides/slide85.xml"/><Relationship Id="rId80" Type="http://schemas.openxmlformats.org/officeDocument/2006/relationships/slide" Target="slides/slide76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149" Type="http://schemas.openxmlformats.org/officeDocument/2006/relationships/slide" Target="slides/slide145.xml"/><Relationship Id="rId4" Type="http://schemas.openxmlformats.org/officeDocument/2006/relationships/notesMaster" Target="notesMasters/notesMaster1.xml"/><Relationship Id="rId148" Type="http://schemas.openxmlformats.org/officeDocument/2006/relationships/slide" Target="slides/slide144.xml"/><Relationship Id="rId9" Type="http://schemas.openxmlformats.org/officeDocument/2006/relationships/slide" Target="slides/slide5.xml"/><Relationship Id="rId143" Type="http://schemas.openxmlformats.org/officeDocument/2006/relationships/slide" Target="slides/slide139.xml"/><Relationship Id="rId142" Type="http://schemas.openxmlformats.org/officeDocument/2006/relationships/slide" Target="slides/slide138.xml"/><Relationship Id="rId141" Type="http://schemas.openxmlformats.org/officeDocument/2006/relationships/slide" Target="slides/slide137.xml"/><Relationship Id="rId140" Type="http://schemas.openxmlformats.org/officeDocument/2006/relationships/slide" Target="slides/slide136.xml"/><Relationship Id="rId5" Type="http://schemas.openxmlformats.org/officeDocument/2006/relationships/slide" Target="slides/slide1.xml"/><Relationship Id="rId147" Type="http://schemas.openxmlformats.org/officeDocument/2006/relationships/slide" Target="slides/slide143.xml"/><Relationship Id="rId6" Type="http://schemas.openxmlformats.org/officeDocument/2006/relationships/slide" Target="slides/slide2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145" Type="http://schemas.openxmlformats.org/officeDocument/2006/relationships/slide" Target="slides/slide141.xml"/><Relationship Id="rId8" Type="http://schemas.openxmlformats.org/officeDocument/2006/relationships/slide" Target="slides/slide4.xml"/><Relationship Id="rId144" Type="http://schemas.openxmlformats.org/officeDocument/2006/relationships/slide" Target="slides/slide14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139" Type="http://schemas.openxmlformats.org/officeDocument/2006/relationships/slide" Target="slides/slide135.xml"/><Relationship Id="rId138" Type="http://schemas.openxmlformats.org/officeDocument/2006/relationships/slide" Target="slides/slide134.xml"/><Relationship Id="rId137" Type="http://schemas.openxmlformats.org/officeDocument/2006/relationships/slide" Target="slides/slide133.xml"/><Relationship Id="rId132" Type="http://schemas.openxmlformats.org/officeDocument/2006/relationships/slide" Target="slides/slide128.xml"/><Relationship Id="rId131" Type="http://schemas.openxmlformats.org/officeDocument/2006/relationships/slide" Target="slides/slide127.xml"/><Relationship Id="rId130" Type="http://schemas.openxmlformats.org/officeDocument/2006/relationships/slide" Target="slides/slide126.xml"/><Relationship Id="rId136" Type="http://schemas.openxmlformats.org/officeDocument/2006/relationships/slide" Target="slides/slide132.xml"/><Relationship Id="rId135" Type="http://schemas.openxmlformats.org/officeDocument/2006/relationships/slide" Target="slides/slide131.xml"/><Relationship Id="rId134" Type="http://schemas.openxmlformats.org/officeDocument/2006/relationships/slide" Target="slides/slide130.xml"/><Relationship Id="rId133" Type="http://schemas.openxmlformats.org/officeDocument/2006/relationships/slide" Target="slides/slide12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6" Type="http://schemas.openxmlformats.org/officeDocument/2006/relationships/slide" Target="slides/slide62.xml"/><Relationship Id="rId172" Type="http://schemas.openxmlformats.org/officeDocument/2006/relationships/slide" Target="slides/slide168.xml"/><Relationship Id="rId65" Type="http://schemas.openxmlformats.org/officeDocument/2006/relationships/slide" Target="slides/slide61.xml"/><Relationship Id="rId171" Type="http://schemas.openxmlformats.org/officeDocument/2006/relationships/slide" Target="slides/slide167.xml"/><Relationship Id="rId68" Type="http://schemas.openxmlformats.org/officeDocument/2006/relationships/slide" Target="slides/slide64.xml"/><Relationship Id="rId170" Type="http://schemas.openxmlformats.org/officeDocument/2006/relationships/slide" Target="slides/slide166.xml"/><Relationship Id="rId67" Type="http://schemas.openxmlformats.org/officeDocument/2006/relationships/slide" Target="slides/slide63.xml"/><Relationship Id="rId60" Type="http://schemas.openxmlformats.org/officeDocument/2006/relationships/slide" Target="slides/slide56.xml"/><Relationship Id="rId165" Type="http://schemas.openxmlformats.org/officeDocument/2006/relationships/slide" Target="slides/slide161.xml"/><Relationship Id="rId69" Type="http://schemas.openxmlformats.org/officeDocument/2006/relationships/slide" Target="slides/slide65.xml"/><Relationship Id="rId164" Type="http://schemas.openxmlformats.org/officeDocument/2006/relationships/slide" Target="slides/slide160.xml"/><Relationship Id="rId163" Type="http://schemas.openxmlformats.org/officeDocument/2006/relationships/slide" Target="slides/slide159.xml"/><Relationship Id="rId162" Type="http://schemas.openxmlformats.org/officeDocument/2006/relationships/slide" Target="slides/slide158.xml"/><Relationship Id="rId169" Type="http://schemas.openxmlformats.org/officeDocument/2006/relationships/slide" Target="slides/slide165.xml"/><Relationship Id="rId168" Type="http://schemas.openxmlformats.org/officeDocument/2006/relationships/slide" Target="slides/slide164.xml"/><Relationship Id="rId167" Type="http://schemas.openxmlformats.org/officeDocument/2006/relationships/slide" Target="slides/slide163.xml"/><Relationship Id="rId166" Type="http://schemas.openxmlformats.org/officeDocument/2006/relationships/slide" Target="slides/slide162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5" Type="http://schemas.openxmlformats.org/officeDocument/2006/relationships/slide" Target="slides/slide51.xml"/><Relationship Id="rId161" Type="http://schemas.openxmlformats.org/officeDocument/2006/relationships/slide" Target="slides/slide157.xml"/><Relationship Id="rId54" Type="http://schemas.openxmlformats.org/officeDocument/2006/relationships/slide" Target="slides/slide50.xml"/><Relationship Id="rId160" Type="http://schemas.openxmlformats.org/officeDocument/2006/relationships/slide" Target="slides/slide156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159" Type="http://schemas.openxmlformats.org/officeDocument/2006/relationships/slide" Target="slides/slide155.xml"/><Relationship Id="rId59" Type="http://schemas.openxmlformats.org/officeDocument/2006/relationships/slide" Target="slides/slide55.xml"/><Relationship Id="rId154" Type="http://schemas.openxmlformats.org/officeDocument/2006/relationships/slide" Target="slides/slide150.xml"/><Relationship Id="rId58" Type="http://schemas.openxmlformats.org/officeDocument/2006/relationships/slide" Target="slides/slide54.xml"/><Relationship Id="rId153" Type="http://schemas.openxmlformats.org/officeDocument/2006/relationships/slide" Target="slides/slide149.xml"/><Relationship Id="rId152" Type="http://schemas.openxmlformats.org/officeDocument/2006/relationships/slide" Target="slides/slide148.xml"/><Relationship Id="rId151" Type="http://schemas.openxmlformats.org/officeDocument/2006/relationships/slide" Target="slides/slide147.xml"/><Relationship Id="rId158" Type="http://schemas.openxmlformats.org/officeDocument/2006/relationships/slide" Target="slides/slide154.xml"/><Relationship Id="rId157" Type="http://schemas.openxmlformats.org/officeDocument/2006/relationships/slide" Target="slides/slide153.xml"/><Relationship Id="rId156" Type="http://schemas.openxmlformats.org/officeDocument/2006/relationships/slide" Target="slides/slide152.xml"/><Relationship Id="rId155" Type="http://schemas.openxmlformats.org/officeDocument/2006/relationships/slide" Target="slides/slide151.xml"/><Relationship Id="rId107" Type="http://schemas.openxmlformats.org/officeDocument/2006/relationships/slide" Target="slides/slide103.xml"/><Relationship Id="rId106" Type="http://schemas.openxmlformats.org/officeDocument/2006/relationships/slide" Target="slides/slide102.xml"/><Relationship Id="rId105" Type="http://schemas.openxmlformats.org/officeDocument/2006/relationships/slide" Target="slides/slide101.xml"/><Relationship Id="rId104" Type="http://schemas.openxmlformats.org/officeDocument/2006/relationships/slide" Target="slides/slide100.xml"/><Relationship Id="rId109" Type="http://schemas.openxmlformats.org/officeDocument/2006/relationships/slide" Target="slides/slide105.xml"/><Relationship Id="rId108" Type="http://schemas.openxmlformats.org/officeDocument/2006/relationships/slide" Target="slides/slide104.xml"/><Relationship Id="rId103" Type="http://schemas.openxmlformats.org/officeDocument/2006/relationships/slide" Target="slides/slide99.xml"/><Relationship Id="rId102" Type="http://schemas.openxmlformats.org/officeDocument/2006/relationships/slide" Target="slides/slide98.xml"/><Relationship Id="rId101" Type="http://schemas.openxmlformats.org/officeDocument/2006/relationships/slide" Target="slides/slide97.xml"/><Relationship Id="rId100" Type="http://schemas.openxmlformats.org/officeDocument/2006/relationships/slide" Target="slides/slide96.xml"/><Relationship Id="rId129" Type="http://schemas.openxmlformats.org/officeDocument/2006/relationships/slide" Target="slides/slide125.xml"/><Relationship Id="rId128" Type="http://schemas.openxmlformats.org/officeDocument/2006/relationships/slide" Target="slides/slide124.xml"/><Relationship Id="rId127" Type="http://schemas.openxmlformats.org/officeDocument/2006/relationships/slide" Target="slides/slide123.xml"/><Relationship Id="rId126" Type="http://schemas.openxmlformats.org/officeDocument/2006/relationships/slide" Target="slides/slide122.xml"/><Relationship Id="rId121" Type="http://schemas.openxmlformats.org/officeDocument/2006/relationships/slide" Target="slides/slide117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24" Type="http://schemas.openxmlformats.org/officeDocument/2006/relationships/slide" Target="slides/slide120.xml"/><Relationship Id="rId123" Type="http://schemas.openxmlformats.org/officeDocument/2006/relationships/slide" Target="slides/slide119.xml"/><Relationship Id="rId122" Type="http://schemas.openxmlformats.org/officeDocument/2006/relationships/slide" Target="slides/slide118.xml"/><Relationship Id="rId95" Type="http://schemas.openxmlformats.org/officeDocument/2006/relationships/slide" Target="slides/slide91.xml"/><Relationship Id="rId94" Type="http://schemas.openxmlformats.org/officeDocument/2006/relationships/slide" Target="slides/slide90.xml"/><Relationship Id="rId97" Type="http://schemas.openxmlformats.org/officeDocument/2006/relationships/slide" Target="slides/slide93.xml"/><Relationship Id="rId96" Type="http://schemas.openxmlformats.org/officeDocument/2006/relationships/slide" Target="slides/slide92.xml"/><Relationship Id="rId99" Type="http://schemas.openxmlformats.org/officeDocument/2006/relationships/slide" Target="slides/slide95.xml"/><Relationship Id="rId98" Type="http://schemas.openxmlformats.org/officeDocument/2006/relationships/slide" Target="slides/slide94.xml"/><Relationship Id="rId91" Type="http://schemas.openxmlformats.org/officeDocument/2006/relationships/slide" Target="slides/slide87.xml"/><Relationship Id="rId90" Type="http://schemas.openxmlformats.org/officeDocument/2006/relationships/slide" Target="slides/slide86.xml"/><Relationship Id="rId93" Type="http://schemas.openxmlformats.org/officeDocument/2006/relationships/slide" Target="slides/slide89.xml"/><Relationship Id="rId92" Type="http://schemas.openxmlformats.org/officeDocument/2006/relationships/slide" Target="slides/slide88.xml"/><Relationship Id="rId118" Type="http://schemas.openxmlformats.org/officeDocument/2006/relationships/slide" Target="slides/slide114.xml"/><Relationship Id="rId117" Type="http://schemas.openxmlformats.org/officeDocument/2006/relationships/slide" Target="slides/slide113.xml"/><Relationship Id="rId116" Type="http://schemas.openxmlformats.org/officeDocument/2006/relationships/slide" Target="slides/slide112.xml"/><Relationship Id="rId115" Type="http://schemas.openxmlformats.org/officeDocument/2006/relationships/slide" Target="slides/slide111.xml"/><Relationship Id="rId119" Type="http://schemas.openxmlformats.org/officeDocument/2006/relationships/slide" Target="slides/slide115.xml"/><Relationship Id="rId110" Type="http://schemas.openxmlformats.org/officeDocument/2006/relationships/slide" Target="slides/slide106.xml"/><Relationship Id="rId114" Type="http://schemas.openxmlformats.org/officeDocument/2006/relationships/slide" Target="slides/slide110.xml"/><Relationship Id="rId113" Type="http://schemas.openxmlformats.org/officeDocument/2006/relationships/slide" Target="slides/slide109.xml"/><Relationship Id="rId112" Type="http://schemas.openxmlformats.org/officeDocument/2006/relationships/slide" Target="slides/slide108.xml"/><Relationship Id="rId111" Type="http://schemas.openxmlformats.org/officeDocument/2006/relationships/slide" Target="slides/slide107.xml"/><Relationship Id="rId206" Type="http://schemas.openxmlformats.org/officeDocument/2006/relationships/font" Target="fonts/HelveticaNeue-italic.fntdata"/><Relationship Id="rId205" Type="http://schemas.openxmlformats.org/officeDocument/2006/relationships/font" Target="fonts/HelveticaNeue-bold.fntdata"/><Relationship Id="rId204" Type="http://schemas.openxmlformats.org/officeDocument/2006/relationships/font" Target="fonts/HelveticaNeue-regular.fntdata"/><Relationship Id="rId203" Type="http://schemas.openxmlformats.org/officeDocument/2006/relationships/font" Target="fonts/Cabin-boldItalic.fntdata"/><Relationship Id="rId207" Type="http://schemas.openxmlformats.org/officeDocument/2006/relationships/font" Target="fonts/HelveticaNeue-boldItalic.fntdata"/><Relationship Id="rId202" Type="http://schemas.openxmlformats.org/officeDocument/2006/relationships/font" Target="fonts/Cabin-italic.fntdata"/><Relationship Id="rId201" Type="http://schemas.openxmlformats.org/officeDocument/2006/relationships/font" Target="fonts/Cabin-bold.fntdata"/><Relationship Id="rId200" Type="http://schemas.openxmlformats.org/officeDocument/2006/relationships/font" Target="fonts/Cabi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1839ac4ee9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" name="Google Shape;36;g1839ac4ee9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>
                <a:solidFill>
                  <a:schemeClr val="dk1"/>
                </a:solidFill>
              </a:rPr>
              <a:t>Hello. It’s lovely to be here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84c20ca420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" name="Google Shape;83;g284c20ca420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24918bd4e19_3_23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24918bd4e19_3_2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886060f7b3_0_5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886060f7b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4918bd4e19_3_2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4918bd4e19_3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24918bd4e19_3_27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24918bd4e19_3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288cae287b9_0_17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288cae287b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g24918bd4e19_3_28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Google Shape;676;g24918bd4e19_3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24918bd4e19_3_28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24918bd4e19_3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4918bd4e19_3_29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4918bd4e19_3_2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24918bd4e19_3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91" name="Google Shape;691;g24918bd4e19_3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24918bd4e19_3_299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g24918bd4e19_3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84c20ca420_0_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" name="Google Shape;89;g284c20ca420_0_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g24918bd4e19_3_3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1" name="Google Shape;701;g24918bd4e19_3_3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24918bd4e19_3_3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6" name="Google Shape;706;g24918bd4e19_3_3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4918bd4e19_3_3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1" name="Google Shape;711;g24918bd4e19_3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4918bd4e19_3_32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4918bd4e19_3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4918bd4e19_3_32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9" name="Google Shape;729;g24918bd4e19_3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24918bd4e19_3_33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24918bd4e19_3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24918bd4e19_3_34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24918bd4e19_3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24918bd4e19_3_34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24918bd4e19_3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24918bd4e19_3_35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7" name="Google Shape;757;g24918bd4e19_3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24918bd4e19_3_35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24918bd4e19_3_3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84c20ca420_0_2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" name="Google Shape;95;g284c20ca420_0_24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24918bd4e19_3_33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24918bd4e19_3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0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g24918bd4e19_3_36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" name="Google Shape;772;g24918bd4e19_3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4918bd4e19_3_3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8" name="Google Shape;778;g24918bd4e19_3_3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" name="Google Shape;782;g24918bd4e19_3_3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3" name="Google Shape;783;g24918bd4e19_3_3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24918bd4e19_3_3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8" name="Google Shape;788;g24918bd4e19_3_3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4918bd4e19_3_3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3" name="Google Shape;793;g24918bd4e19_3_3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24918bd4e19_3_3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8" name="Google Shape;798;g24918bd4e19_3_3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24918bd4e19_3_3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3" name="Google Shape;803;g24918bd4e19_3_3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24918bd4e19_3_39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8" name="Google Shape;808;g24918bd4e19_3_39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24918bd4e19_3_40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24918bd4e19_3_4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4c20ca420_0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0" name="Google Shape;100;g284c20ca420_0_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28825998a99_0_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20" name="Google Shape;820;g28825998a99_0_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88012f300f_1_3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288012f300f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2886060f7b3_0_4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36" name="Google Shape;836;g2886060f7b3_0_4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2886060f7b3_0_4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1" name="Google Shape;841;g2886060f7b3_0_42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2886060f7b3_0_4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46" name="Google Shape;846;g2886060f7b3_0_42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886060f7b3_0_4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1" name="Google Shape;851;g2886060f7b3_0_4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g2886060f7b3_0_4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56" name="Google Shape;856;g2886060f7b3_0_4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g2886060f7b3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1" name="Google Shape;861;g2886060f7b3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886060f7b3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66" name="Google Shape;866;g2886060f7b3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g2886060f7b3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1" name="Google Shape;871;g2886060f7b3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4c20ca420_0_9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" name="Google Shape;106;g284c20ca420_0_9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2886060f7b3_0_6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7" name="Google Shape;877;g2886060f7b3_0_6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886060f7b3_0_1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3" name="Google Shape;883;g2886060f7b3_0_1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6" name="Shape 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" name="Google Shape;887;g2886060f7b3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8" name="Google Shape;888;g2886060f7b3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2886060f7b3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3" name="Google Shape;893;g2886060f7b3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2886060f7b3_0_1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98" name="Google Shape;898;g2886060f7b3_0_1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2886060f7b3_0_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3" name="Google Shape;903;g2886060f7b3_0_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This is actually a well known sabotage tactic that was used by the CIA in the second world war and cold war where agents sent into enemy organisations were tasked with things like….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g2886060f7b3_0_1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1" name="Google Shape;911;g2886060f7b3_0_1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This is actually a well known sabotage tactic that was used by the CIA in the second world war and cold war where agents sent into enemy organisations were tasked with things like….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2886060f7b3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9" name="Google Shape;919;g2886060f7b3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“Bring up issues as frequently as possible” or…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g2886060f7b3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7" name="Google Shape;927;g2886060f7b3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latin typeface="Helvetica Neue"/>
                <a:ea typeface="Helvetica Neue"/>
                <a:cs typeface="Helvetica Neue"/>
                <a:sym typeface="Helvetica Neue"/>
              </a:rPr>
              <a:t>“Bring up issues as frequently as possible” or…</a:t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3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Google Shape;934;g2886060f7b3_0_5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35" name="Google Shape;935;g2886060f7b3_0_5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88cae287b9_0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" name="Google Shape;112;g288cae287b9_0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886060f7b3_0_5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0" name="Google Shape;940;g2886060f7b3_0_5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g2886060f7b3_0_6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6" name="Google Shape;946;g2886060f7b3_0_6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886060f7b3_0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51" name="Google Shape;951;g2886060f7b3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g2886060f7b3_0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6" name="Google Shape;956;g2886060f7b3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g288cae287b9_0_18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3" name="Google Shape;963;g288cae287b9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288cae287b9_0_18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0" name="Google Shape;970;g288cae287b9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g288cae287b9_0_19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7" name="Google Shape;977;g288cae287b9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g288cae287b9_0_19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4" name="Google Shape;984;g288cae287b9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88cae287b9_0_204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Google Shape;991;g288cae287b9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g288cae287b9_0_210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8" name="Google Shape;998;g288cae287b9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84c20ca420_0_1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" name="Google Shape;117;g284c20ca420_0_1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288cae287b9_0_21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5" name="Google Shape;1005;g288cae287b9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288cae287b9_0_22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288cae287b9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288cae287b9_0_228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288cae287b9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g2886060f7b3_0_611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6" name="Google Shape;1026;g2886060f7b3_0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886060f7b3_0_6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3" name="Google Shape;1033;g2886060f7b3_0_6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2886060f7b3_0_6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38" name="Google Shape;1038;g2886060f7b3_0_6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4918bd4e19_3_4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3" name="Google Shape;1043;g24918bd4e19_3_4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2886060f7b3_0_6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8" name="Google Shape;1048;g2886060f7b3_0_6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4918bd4e19_3_4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3" name="Google Shape;1053;g24918bd4e19_3_4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g24918bd4e19_3_4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58" name="Google Shape;1058;g24918bd4e19_3_4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4918bd4e19_3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2" name="Google Shape;122;g24918bd4e19_3_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24918bd4e19_3_4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3" name="Google Shape;1063;g24918bd4e19_3_44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4918bd4e19_3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68" name="Google Shape;1068;g24918bd4e19_3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rPr lang="en-GB" sz="1800"/>
              <a:t>I work here</a:t>
            </a:r>
            <a:endParaRPr sz="1800"/>
          </a:p>
        </p:txBody>
      </p:sp>
    </p:spTree>
  </p:cSld>
  <p:clrMapOvr>
    <a:masterClrMapping/>
  </p:clrMapOvr>
</p:notes>
</file>

<file path=ppt/notesSlides/notesSlide1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g24918bd4e19_3_4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3" name="Google Shape;1073;g24918bd4e19_3_4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4918bd4e19_3_4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8" name="Google Shape;1078;g24918bd4e19_3_4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24918bd4e19_3_4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3" name="Google Shape;1083;g24918bd4e19_3_4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6" name="Shape 1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7" name="Google Shape;1087;g24918bd4e19_3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88" name="Google Shape;1088;g24918bd4e19_3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1" name="Shape 1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2" name="Google Shape;1092;g24918bd4e19_3_4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3" name="Google Shape;1093;g24918bd4e19_3_4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g24918bd4e19_3_47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98" name="Google Shape;1098;g24918bd4e19_3_47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2886060f7b3_0_6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3" name="Google Shape;1103;g2886060f7b3_0_6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6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Google Shape;1107;g2886060f7b3_0_646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8" name="Google Shape;1108;g2886060f7b3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84c20ca420_0_1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8" name="Google Shape;128;g284c20ca420_0_1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1" name="Shape 1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2" name="Google Shape;1112;g2886060f7b3_0_6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3" name="Google Shape;1113;g2886060f7b3_0_6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2886060f7b3_0_7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18" name="Google Shape;1118;g2886060f7b3_0_7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288cae287b9_1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26" name="Google Shape;1126;g288cae287b9_1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2886060f7b3_0_7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1" name="Google Shape;1131;g2886060f7b3_0_7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Google Shape;1135;g288cae287b9_1_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36" name="Google Shape;1136;g288cae287b9_1_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288cae287b9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2" name="Google Shape;1142;g288cae287b9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5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288cae287b9_0_3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47" name="Google Shape;1147;g288cae287b9_0_3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39ef17cda1_1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3" name="Google Shape;1153;g139ef17cda1_1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6" name="Shape 1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" name="Google Shape;1157;g1839ac4ee93_0_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58" name="Google Shape;1158;g1839ac4ee93_0_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39ef17cda1_2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3" name="Google Shape;1163;g139ef17cda1_2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84c20ca420_0_1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g284c20ca420_0_1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139ef17cda1_2_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68" name="Google Shape;1168;g139ef17cda1_2_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1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39ef17cda1_0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73" name="Google Shape;1173;g139ef17cda1_0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284c20ca420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" name="Google Shape;41;g284c20ca420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84c20ca420_0_125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84c20ca42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8825998a9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g28825998a9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284c20ca420_0_129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284c20ca42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84c20ca420_0_133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84c20ca420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886060f7b3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g2886060f7b3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84c20ca420_0_141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84c20ca420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284c20ca420_0_145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284c20ca420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c20ca420_0_149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c20ca420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84c20ca420_0_154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84c20ca420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84c20ca420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86" name="Google Shape;186;g284c20ca420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g2886060f7b3_0_6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" name="Google Shape;47;g2886060f7b3_0_6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84c20ca420_0_163:notes"/>
          <p:cNvSpPr/>
          <p:nvPr>
            <p:ph idx="2" type="sldImg"/>
          </p:nvPr>
        </p:nvSpPr>
        <p:spPr>
          <a:xfrm>
            <a:off x="381303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284c20ca42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288012f300f_1_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" name="Google Shape;198;g288012f300f_1_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886060f7b3_0_28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3" name="Google Shape;203;g2886060f7b3_0_28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886060f7b3_0_28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08" name="Google Shape;208;g2886060f7b3_0_28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886060f7b3_0_2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3" name="Google Shape;213;g2886060f7b3_0_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2886060f7b3_0_2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8" name="Google Shape;218;g2886060f7b3_0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073403fc6a_0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" name="Google Shape;223;g2073403fc6a_0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8825998a99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8" name="Google Shape;228;g28825998a99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8825998a99_0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5" name="Google Shape;235;g28825998a99_0_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8825998a99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2" name="Google Shape;242;g28825998a99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84c20ca420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" name="Google Shape;52;g284c20ca420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88cae287b9_0_2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" name="Google Shape;249;g288cae287b9_0_2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288cae287b9_0_2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" name="Google Shape;254;g288cae287b9_0_2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88cae287b9_0_2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9" name="Google Shape;259;g288cae287b9_0_2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88cae287b9_0_2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g288cae287b9_0_2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88cae287b9_0_2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73" name="Google Shape;273;g288cae287b9_0_2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886060f7b3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2886060f7b3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886060f7b3_0_2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8" name="Google Shape;288;g2886060f7b3_0_2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886060f7b3_0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97" name="Google Shape;297;g2886060f7b3_0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886060f7b3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2" name="Google Shape;302;g2886060f7b3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886060f7b3_0_3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886060f7b3_0_3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88cae287b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7" name="Google Shape;57;g288cae287b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2073403fc6a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13" name="Google Shape;313;g2073403fc6a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8825998a99_0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0" name="Google Shape;320;g28825998a99_0_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88cae287b9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29" name="Google Shape;329;g288cae287b9_0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825998a99_0_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5" name="Google Shape;335;g28825998a99_0_6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886060f7b3_0_3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5" name="Google Shape;345;g2886060f7b3_0_3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2886060f7b3_0_3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0" name="Google Shape;350;g2886060f7b3_0_33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886060f7b3_0_3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55" name="Google Shape;355;g2886060f7b3_0_3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886060f7b3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2" name="Google Shape;362;g2886060f7b3_0_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886060f7b3_0_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9" name="Google Shape;369;g2886060f7b3_0_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2886060f7b3_0_3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76" name="Google Shape;376;g2886060f7b3_0_35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2024b5ea28_0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" name="Google Shape;62;g12024b5ea28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84c20ca420_0_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1" name="Google Shape;381;g284c20ca420_0_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284c20ca420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6" name="Google Shape;386;g284c20ca420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284c20ca420_0_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1" name="Google Shape;391;g284c20ca420_0_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886060f7b3_0_3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7" name="Google Shape;397;g2886060f7b3_0_3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886060f7b3_0_3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2" name="Google Shape;402;g2886060f7b3_0_3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8825998a99_0_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8" name="Google Shape;408;g28825998a99_0_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288012f300f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4" name="Google Shape;414;g288012f300f_1_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84c20ca420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9" name="Google Shape;419;g284c20ca420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886060f7b3_0_39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26" name="Google Shape;426;g2886060f7b3_0_39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84c20ca420_0_2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35" name="Google Shape;435;g284c20ca420_0_2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84c20ca420_0_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7" name="Google Shape;67;g284c20ca420_0_2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2886060f7b3_0_4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1" name="Google Shape;441;g2886060f7b3_0_4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284c20ca420_0_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49" name="Google Shape;449;g284c20ca420_0_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88cae287b9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5" name="Google Shape;455;g288cae287b9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88cae287b9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63" name="Google Shape;463;g288cae287b9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886060f7b3_0_4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72" name="Google Shape;472;g2886060f7b3_0_4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88cae287b9_0_2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0" name="Google Shape;480;g288cae287b9_0_2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4918bd4e19_3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85" name="Google Shape;485;g24918bd4e19_3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288cae287b9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0" name="Google Shape;490;g288cae287b9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288cae287b9_0_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5" name="Google Shape;495;g288cae287b9_0_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4918bd4e19_3_2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4918bd4e19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84c20ca420_0_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2" name="Google Shape;72;g284c20ca420_0_2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24918bd4e19_3_45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24918bd4e19_3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24918bd4e19_3_4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24918bd4e19_3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4918bd4e19_3_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5" name="Google Shape;515;g24918bd4e19_3_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4918bd4e19_3_7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2" name="Google Shape;522;g24918bd4e19_3_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288cae287b9_0_116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7" name="Google Shape;527;g288cae287b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88cae287b9_0_123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88cae287b9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88cae287b9_0_128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88cae287b9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4918bd4e19_3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1" name="Google Shape;551;g24918bd4e19_3_1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88cae287b9_0_47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88cae287b9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home of all of those services is gov.uk</a:t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g288cae287b9_0_52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2" name="Google Shape;562;g288cae287b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about 500,000 pages its host to everything frm taxes to imigration, births and beekeeping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4c20ca420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7" name="Google Shape;77;g284c20ca420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88cae287b9_0_10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88cae287b9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With about 500,000 pages its host to everything frm taxes to imigration, births and beekeeping</a:t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88cae287b9_0_63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88cae287b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88cae287b9_0_67:notes"/>
          <p:cNvSpPr/>
          <p:nvPr>
            <p:ph idx="2" type="sldImg"/>
          </p:nvPr>
        </p:nvSpPr>
        <p:spPr>
          <a:xfrm>
            <a:off x="381186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88cae287b9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favourite is still ARAMS (a Defra service that traces sheep and cattle)</a:t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288cae287b9_0_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0" name="Google Shape;590;g288cae287b9_0_7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88cae287b9_0_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6" name="Google Shape;596;g288cae287b9_0_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88cae287b9_0_1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1" name="Google Shape;601;g288cae287b9_0_13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288cae287b9_0_1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6" name="Google Shape;606;g288cae287b9_0_1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24918bd4e19_3_159:notes"/>
          <p:cNvSpPr/>
          <p:nvPr>
            <p:ph idx="2" type="sldImg"/>
          </p:nvPr>
        </p:nvSpPr>
        <p:spPr>
          <a:xfrm>
            <a:off x="381304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1" name="Google Shape;611;g24918bd4e19_3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4918bd4e19_3_1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16" name="Google Shape;616;g24918bd4e19_3_1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24918bd4e19_3_2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21" name="Google Shape;621;g24918bd4e19_3_2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Font typeface="Arial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">
  <p:cSld name="CUSTOM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5B88E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 3 1">
  <p:cSld name="CUSTOM_3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1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07CFF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">
  <p:cSld name="TITLE_AND_BODY_3">
    <p:bg>
      <p:bgPr>
        <a:solidFill>
          <a:schemeClr val="lt1"/>
        </a:solidFill>
      </p:bgPr>
    </p:bg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2"/>
          <p:cNvSpPr txBox="1"/>
          <p:nvPr/>
        </p:nvSpPr>
        <p:spPr>
          <a:xfrm>
            <a:off x="3253378" y="-10"/>
            <a:ext cx="2636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</a:pPr>
            <a:r>
              <a:rPr lang="en-GB" sz="800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 Prototyping</a:t>
            </a:r>
            <a:endParaRPr sz="8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" name="Google Shape;26;p12"/>
          <p:cNvSpPr txBox="1"/>
          <p:nvPr>
            <p:ph idx="12" type="sldNum"/>
          </p:nvPr>
        </p:nvSpPr>
        <p:spPr>
          <a:xfrm>
            <a:off x="4366500" y="4562475"/>
            <a:ext cx="4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 3 1 1">
  <p:cSld name="CUSTOM_3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4">
  <p:cSld name="TITLE_AND_BODY_5">
    <p:bg>
      <p:bgPr>
        <a:solidFill>
          <a:schemeClr val="lt1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/>
        </p:nvSpPr>
        <p:spPr>
          <a:xfrm>
            <a:off x="3253378" y="-10"/>
            <a:ext cx="2636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</a:pPr>
            <a:r>
              <a:rPr lang="en-GB" sz="700">
                <a:solidFill>
                  <a:srgbClr val="F016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 Prototyping</a:t>
            </a:r>
            <a:endParaRPr sz="700">
              <a:solidFill>
                <a:schemeClr val="accen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14"/>
          <p:cNvSpPr txBox="1"/>
          <p:nvPr>
            <p:ph idx="12" type="sldNum"/>
          </p:nvPr>
        </p:nvSpPr>
        <p:spPr>
          <a:xfrm>
            <a:off x="4366500" y="4562475"/>
            <a:ext cx="4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i="0" sz="7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Page 3">
  <p:cSld name="TITLE_AND_BODY_6">
    <p:bg>
      <p:bgPr>
        <a:solidFill>
          <a:schemeClr val="lt1"/>
        </a:solidFill>
      </p:bgPr>
    </p:bg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5"/>
          <p:cNvSpPr txBox="1"/>
          <p:nvPr>
            <p:ph idx="12" type="sldNum"/>
          </p:nvPr>
        </p:nvSpPr>
        <p:spPr>
          <a:xfrm>
            <a:off x="4366500" y="4562475"/>
            <a:ext cx="4104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Helvetica Neue"/>
              <a:buNone/>
              <a:defRPr b="0" i="0" sz="800" u="none" cap="none" strike="noStrike">
                <a:solidFill>
                  <a:schemeClr val="accen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 2">
  <p:cSld name="CUSTOM_2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8BC31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 3">
  <p:cSld name="CUSTOM_3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585E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100" u="non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">
  <p:cSld name="CUSTOM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5"/>
          <p:cNvSpPr txBox="1"/>
          <p:nvPr/>
        </p:nvSpPr>
        <p:spPr>
          <a:xfrm>
            <a:off x="307810" y="4743440"/>
            <a:ext cx="272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19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@loudowne</a:t>
            </a:r>
            <a:endParaRPr b="1" sz="600">
              <a:solidFill>
                <a:srgbClr val="FF585E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CUSTOM_1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slide 1" showMasterSp="0">
  <p:cSld name="Text slid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/>
          <p:nvPr/>
        </p:nvSpPr>
        <p:spPr>
          <a:xfrm>
            <a:off x="307810" y="4743440"/>
            <a:ext cx="272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19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@louisedowne</a:t>
            </a:r>
            <a:endParaRPr b="1" sz="1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ing slide 1">
  <p:cSld name="Heading slide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8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22850" lIns="22850" spcFirstLastPara="1" rIns="22850" wrap="square" tIns="22850">
            <a:noAutofit/>
          </a:bodyPr>
          <a:lstStyle/>
          <a:p>
            <a:pPr indent="0" lvl="0" marL="25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3100" u="none" cap="none" strike="noStrike">
              <a:solidFill>
                <a:srgbClr val="000000"/>
              </a:solidFill>
              <a:latin typeface="Cabin"/>
              <a:ea typeface="Cabin"/>
              <a:cs typeface="Cabin"/>
              <a:sym typeface="Cabin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 copy 13">
  <p:cSld name="Title &amp; Subtitle copy 13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10"/>
          <p:cNvSpPr txBox="1"/>
          <p:nvPr>
            <p:ph idx="12" type="sldNum"/>
          </p:nvPr>
        </p:nvSpPr>
        <p:spPr>
          <a:xfrm>
            <a:off x="4486251" y="4788161"/>
            <a:ext cx="171600" cy="1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1633"/>
              </a:buClr>
              <a:buSzPts val="800"/>
              <a:buFont typeface="Arial"/>
              <a:buNone/>
              <a:defRPr sz="800">
                <a:solidFill>
                  <a:srgbClr val="F0163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31.png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1.xml"/><Relationship Id="rId3" Type="http://schemas.openxmlformats.org/officeDocument/2006/relationships/image" Target="../media/image31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31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31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4.xml"/><Relationship Id="rId3" Type="http://schemas.openxmlformats.org/officeDocument/2006/relationships/image" Target="../media/image31.png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6.xml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7.xml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4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0.xm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1.xm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2.xml"/><Relationship Id="rId3" Type="http://schemas.openxmlformats.org/officeDocument/2006/relationships/image" Target="../media/image45.jp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3.xml"/><Relationship Id="rId3" Type="http://schemas.openxmlformats.org/officeDocument/2006/relationships/image" Target="../media/image45.jpg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4.xml"/><Relationship Id="rId3" Type="http://schemas.openxmlformats.org/officeDocument/2006/relationships/image" Target="../media/image45.jpg"/></Relationships>
</file>

<file path=ppt/slides/_rels/slide1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5.xml"/><Relationship Id="rId3" Type="http://schemas.openxmlformats.org/officeDocument/2006/relationships/image" Target="../media/image45.jpg"/></Relationships>
</file>

<file path=ppt/slides/_rels/slide1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6.xml"/><Relationship Id="rId3" Type="http://schemas.openxmlformats.org/officeDocument/2006/relationships/image" Target="../media/image45.jpg"/></Relationships>
</file>

<file path=ppt/slides/_rels/slide1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7.xml"/></Relationships>
</file>

<file path=ppt/slides/_rels/slide1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8.xml"/></Relationships>
</file>

<file path=ppt/slides/_rels/slide1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9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9.gif"/></Relationships>
</file>

<file path=ppt/slides/_rels/slide1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0.xml"/></Relationships>
</file>

<file path=ppt/slides/_rels/slide1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1.xml"/></Relationships>
</file>

<file path=ppt/slides/_rels/slide1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2.xml"/></Relationships>
</file>

<file path=ppt/slides/_rels/slide1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3.xml"/></Relationships>
</file>

<file path=ppt/slides/_rels/slide1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4.xml"/></Relationships>
</file>

<file path=ppt/slides/_rels/slide1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5.xml"/></Relationships>
</file>

<file path=ppt/slides/_rels/slide1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6.xml"/></Relationships>
</file>

<file path=ppt/slides/_rels/slide1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7.xml"/></Relationships>
</file>

<file path=ppt/slides/_rels/slide1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8.xml"/></Relationships>
</file>

<file path=ppt/slides/_rels/slide1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9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0.xml"/><Relationship Id="rId3" Type="http://schemas.openxmlformats.org/officeDocument/2006/relationships/image" Target="../media/image50.jpg"/></Relationships>
</file>

<file path=ppt/slides/_rels/slide1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1.xml"/></Relationships>
</file>

<file path=ppt/slides/_rels/slide1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2.xml"/></Relationships>
</file>

<file path=ppt/slides/_rels/slide1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3.xml"/></Relationships>
</file>

<file path=ppt/slides/_rels/slide1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4.xml"/></Relationships>
</file>

<file path=ppt/slides/_rels/slide1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5.xml"/></Relationships>
</file>

<file path=ppt/slides/_rels/slide1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6.xml"/></Relationships>
</file>

<file path=ppt/slides/_rels/slide1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7.xml"/></Relationships>
</file>

<file path=ppt/slides/_rels/slide1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8.xml"/></Relationships>
</file>

<file path=ppt/slides/_rels/slide1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9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0.xml"/></Relationships>
</file>

<file path=ppt/slides/_rels/slide1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1.xml"/></Relationships>
</file>

<file path=ppt/slides/_rels/slide1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2.xml"/></Relationships>
</file>

<file path=ppt/slides/_rels/slide1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3.xml"/></Relationships>
</file>

<file path=ppt/slides/_rels/slide1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4.xml"/></Relationships>
</file>

<file path=ppt/slides/_rels/slide1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5.xml"/><Relationship Id="rId3" Type="http://schemas.openxmlformats.org/officeDocument/2006/relationships/image" Target="../media/image38.png"/></Relationships>
</file>

<file path=ppt/slides/_rels/slide1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6.xml"/><Relationship Id="rId3" Type="http://schemas.openxmlformats.org/officeDocument/2006/relationships/image" Target="../media/image38.png"/></Relationships>
</file>

<file path=ppt/slides/_rels/slide1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7.xml"/><Relationship Id="rId3" Type="http://schemas.openxmlformats.org/officeDocument/2006/relationships/image" Target="../media/image38.png"/></Relationships>
</file>

<file path=ppt/slides/_rels/slide1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8.xml"/><Relationship Id="rId3" Type="http://schemas.openxmlformats.org/officeDocument/2006/relationships/image" Target="../media/image38.png"/></Relationships>
</file>

<file path=ppt/slides/_rels/slide1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9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1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0.xml"/></Relationships>
</file>

<file path=ppt/slides/_rels/slide1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1.xml"/></Relationships>
</file>

<file path=ppt/slides/_rels/slide1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2.xml"/></Relationships>
</file>

<file path=ppt/slides/_rels/slide1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3.xml"/></Relationships>
</file>

<file path=ppt/slides/_rels/slide1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4.xml"/></Relationships>
</file>

<file path=ppt/slides/_rels/slide1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5.xml"/></Relationships>
</file>

<file path=ppt/slides/_rels/slide1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6.xml"/></Relationships>
</file>

<file path=ppt/slides/_rels/slide1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7.xml"/></Relationships>
</file>

<file path=ppt/slides/_rels/slide1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8.xml"/></Relationships>
</file>

<file path=ppt/slides/_rels/slide1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9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0.xml"/></Relationships>
</file>

<file path=ppt/slides/_rels/slide1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1.xml"/></Relationships>
</file>

<file path=ppt/slides/_rels/slide1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2.xml"/></Relationships>
</file>

<file path=ppt/slides/_rels/slide1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3.xml"/></Relationships>
</file>

<file path=ppt/slides/_rels/slide1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4.xml"/></Relationships>
</file>

<file path=ppt/slides/_rels/slide1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5.xml"/></Relationships>
</file>

<file path=ppt/slides/_rels/slide1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6.xml"/><Relationship Id="rId3" Type="http://schemas.openxmlformats.org/officeDocument/2006/relationships/image" Target="../media/image55.png"/></Relationships>
</file>

<file path=ppt/slides/_rels/slide1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67.xml"/><Relationship Id="rId3" Type="http://schemas.openxmlformats.org/officeDocument/2006/relationships/image" Target="../media/image49.jpg"/></Relationships>
</file>

<file path=ppt/slides/_rels/slide1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8.xml"/><Relationship Id="rId3" Type="http://schemas.openxmlformats.org/officeDocument/2006/relationships/image" Target="../media/image52.jpg"/></Relationships>
</file>

<file path=ppt/slides/_rels/slide1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9.xml"/><Relationship Id="rId3" Type="http://schemas.openxmlformats.org/officeDocument/2006/relationships/image" Target="../media/image54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0.xml"/></Relationships>
</file>

<file path=ppt/slides/_rels/slide1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1.xml"/><Relationship Id="rId3" Type="http://schemas.openxmlformats.org/officeDocument/2006/relationships/image" Target="../media/image41.jpg"/></Relationships>
</file>

<file path=ppt/slides/_rels/slide1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2.xml"/></Relationships>
</file>

<file path=ppt/slides/_rels/slide1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3.xml"/></Relationships>
</file>

<file path=ppt/slides/_rels/slide1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4.xml"/></Relationships>
</file>

<file path=ppt/slides/_rels/slide1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5.xml"/></Relationships>
</file>

<file path=ppt/slides/_rels/slide1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6.xml"/></Relationships>
</file>

<file path=ppt/slides/_rels/slide1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7.xml"/></Relationships>
</file>

<file path=ppt/slides/_rels/slide1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8.xml"/></Relationships>
</file>

<file path=ppt/slides/_rels/slide1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9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/Relationships>
</file>

<file path=ppt/slides/_rels/slide1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0.xml"/></Relationships>
</file>

<file path=ppt/slides/_rels/slide1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1.xml"/></Relationships>
</file>

<file path=ppt/slides/_rels/slide1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2.xml"/></Relationships>
</file>

<file path=ppt/slides/_rels/slide1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3.xml"/></Relationships>
</file>

<file path=ppt/slides/_rels/slide1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4.xml"/><Relationship Id="rId3" Type="http://schemas.openxmlformats.org/officeDocument/2006/relationships/image" Target="../media/image43.jpg"/></Relationships>
</file>

<file path=ppt/slides/_rels/slide1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5.xml"/></Relationships>
</file>

<file path=ppt/slides/_rels/slide1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6.xml"/><Relationship Id="rId3" Type="http://schemas.openxmlformats.org/officeDocument/2006/relationships/image" Target="../media/image53.png"/></Relationships>
</file>

<file path=ppt/slides/_rels/slide1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7.xml"/><Relationship Id="rId3" Type="http://schemas.openxmlformats.org/officeDocument/2006/relationships/image" Target="../media/image4.gif"/></Relationships>
</file>

<file path=ppt/slides/_rels/slide1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8.xml"/><Relationship Id="rId3" Type="http://schemas.openxmlformats.org/officeDocument/2006/relationships/image" Target="../media/image44.png"/></Relationships>
</file>

<file path=ppt/slides/_rels/slide1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9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png"/></Relationships>
</file>

<file path=ppt/slides/_rels/slide1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0.xml"/></Relationships>
</file>

<file path=ppt/slides/_rels/slide1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1.png"/><Relationship Id="rId4" Type="http://schemas.openxmlformats.org/officeDocument/2006/relationships/image" Target="../media/image1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gif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0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5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5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7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2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2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1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2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8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27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27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2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29.pn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24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24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24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24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9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0.xml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47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3.xml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34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36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35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7.xml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40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40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40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1.xml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30.gif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42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8.xm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6000">
                <a:latin typeface="Helvetica Neue"/>
                <a:ea typeface="Helvetica Neue"/>
                <a:cs typeface="Helvetica Neue"/>
                <a:sym typeface="Helvetica Neue"/>
              </a:rPr>
              <a:t>Hello!</a:t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5"/>
          <p:cNvSpPr txBox="1"/>
          <p:nvPr/>
        </p:nvSpPr>
        <p:spPr>
          <a:xfrm>
            <a:off x="508624" y="1190875"/>
            <a:ext cx="6950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11.53pm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 is in Dalston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115"/>
          <p:cNvSpPr/>
          <p:nvPr/>
        </p:nvSpPr>
        <p:spPr>
          <a:xfrm>
            <a:off x="-31050" y="10625"/>
            <a:ext cx="9174900" cy="52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9" name="Google Shape;62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5" y="850325"/>
            <a:ext cx="8374052" cy="34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115"/>
          <p:cNvSpPr/>
          <p:nvPr/>
        </p:nvSpPr>
        <p:spPr>
          <a:xfrm>
            <a:off x="1243684" y="1911186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115"/>
          <p:cNvSpPr/>
          <p:nvPr/>
        </p:nvSpPr>
        <p:spPr>
          <a:xfrm>
            <a:off x="2617237" y="1714132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115"/>
          <p:cNvSpPr/>
          <p:nvPr/>
        </p:nvSpPr>
        <p:spPr>
          <a:xfrm>
            <a:off x="3990790" y="1624368"/>
            <a:ext cx="4623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115"/>
          <p:cNvSpPr/>
          <p:nvPr/>
        </p:nvSpPr>
        <p:spPr>
          <a:xfrm>
            <a:off x="5321806" y="155217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115"/>
          <p:cNvSpPr/>
          <p:nvPr/>
        </p:nvSpPr>
        <p:spPr>
          <a:xfrm>
            <a:off x="6806226" y="162436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115"/>
          <p:cNvSpPr/>
          <p:nvPr/>
        </p:nvSpPr>
        <p:spPr>
          <a:xfrm>
            <a:off x="4287300" y="1293800"/>
            <a:ext cx="4548000" cy="27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15"/>
          <p:cNvSpPr/>
          <p:nvPr/>
        </p:nvSpPr>
        <p:spPr>
          <a:xfrm>
            <a:off x="461175" y="1579500"/>
            <a:ext cx="2741700" cy="1984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16"/>
          <p:cNvSpPr/>
          <p:nvPr/>
        </p:nvSpPr>
        <p:spPr>
          <a:xfrm>
            <a:off x="-31050" y="10625"/>
            <a:ext cx="9174900" cy="52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2" name="Google Shape;642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5" y="850325"/>
            <a:ext cx="8374052" cy="34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43" name="Google Shape;643;p116"/>
          <p:cNvSpPr/>
          <p:nvPr/>
        </p:nvSpPr>
        <p:spPr>
          <a:xfrm>
            <a:off x="1243684" y="1911186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116"/>
          <p:cNvSpPr/>
          <p:nvPr/>
        </p:nvSpPr>
        <p:spPr>
          <a:xfrm>
            <a:off x="2617237" y="1714132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116"/>
          <p:cNvSpPr/>
          <p:nvPr/>
        </p:nvSpPr>
        <p:spPr>
          <a:xfrm>
            <a:off x="3990790" y="1624368"/>
            <a:ext cx="4623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116"/>
          <p:cNvSpPr/>
          <p:nvPr/>
        </p:nvSpPr>
        <p:spPr>
          <a:xfrm>
            <a:off x="5321806" y="155217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116"/>
          <p:cNvSpPr/>
          <p:nvPr/>
        </p:nvSpPr>
        <p:spPr>
          <a:xfrm>
            <a:off x="6806226" y="162436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116"/>
          <p:cNvSpPr/>
          <p:nvPr/>
        </p:nvSpPr>
        <p:spPr>
          <a:xfrm>
            <a:off x="4287300" y="1293800"/>
            <a:ext cx="4548000" cy="2778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17"/>
          <p:cNvSpPr/>
          <p:nvPr/>
        </p:nvSpPr>
        <p:spPr>
          <a:xfrm>
            <a:off x="-31050" y="10625"/>
            <a:ext cx="9174900" cy="52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4" name="Google Shape;654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5" y="850325"/>
            <a:ext cx="8374052" cy="34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117"/>
          <p:cNvSpPr/>
          <p:nvPr/>
        </p:nvSpPr>
        <p:spPr>
          <a:xfrm>
            <a:off x="1243684" y="1911186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117"/>
          <p:cNvSpPr/>
          <p:nvPr/>
        </p:nvSpPr>
        <p:spPr>
          <a:xfrm>
            <a:off x="2617237" y="1714132"/>
            <a:ext cx="6048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117"/>
          <p:cNvSpPr/>
          <p:nvPr/>
        </p:nvSpPr>
        <p:spPr>
          <a:xfrm>
            <a:off x="3990790" y="1624368"/>
            <a:ext cx="4623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117"/>
          <p:cNvSpPr/>
          <p:nvPr/>
        </p:nvSpPr>
        <p:spPr>
          <a:xfrm>
            <a:off x="5321806" y="155217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117"/>
          <p:cNvSpPr/>
          <p:nvPr/>
        </p:nvSpPr>
        <p:spPr>
          <a:xfrm>
            <a:off x="6806226" y="1624368"/>
            <a:ext cx="521700" cy="790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118"/>
          <p:cNvSpPr/>
          <p:nvPr/>
        </p:nvSpPr>
        <p:spPr>
          <a:xfrm>
            <a:off x="-31050" y="10625"/>
            <a:ext cx="9174900" cy="52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5" name="Google Shape;665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5" y="850325"/>
            <a:ext cx="8374052" cy="3442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119"/>
          <p:cNvSpPr/>
          <p:nvPr/>
        </p:nvSpPr>
        <p:spPr>
          <a:xfrm>
            <a:off x="-31050" y="10625"/>
            <a:ext cx="9174900" cy="5226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71" name="Google Shape;671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175" y="850325"/>
            <a:ext cx="8374052" cy="3442850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119"/>
          <p:cNvSpPr/>
          <p:nvPr/>
        </p:nvSpPr>
        <p:spPr>
          <a:xfrm>
            <a:off x="-28050" y="0"/>
            <a:ext cx="9174900" cy="5226300"/>
          </a:xfrm>
          <a:prstGeom prst="rect">
            <a:avLst/>
          </a:prstGeom>
          <a:solidFill>
            <a:srgbClr val="000000">
              <a:alpha val="6149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11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one owns this</a:t>
            </a:r>
            <a:endParaRPr b="1" sz="5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20"/>
          <p:cNvSpPr txBox="1"/>
          <p:nvPr>
            <p:ph type="title"/>
          </p:nvPr>
        </p:nvSpPr>
        <p:spPr>
          <a:xfrm>
            <a:off x="508500" y="0"/>
            <a:ext cx="7886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are shared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p121"/>
          <p:cNvSpPr txBox="1"/>
          <p:nvPr>
            <p:ph type="title"/>
          </p:nvPr>
        </p:nvSpPr>
        <p:spPr>
          <a:xfrm>
            <a:off x="508500" y="0"/>
            <a:ext cx="7886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are invisible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22"/>
          <p:cNvSpPr txBox="1"/>
          <p:nvPr>
            <p:ph type="title"/>
          </p:nvPr>
        </p:nvSpPr>
        <p:spPr>
          <a:xfrm>
            <a:off x="508500" y="0"/>
            <a:ext cx="7886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Services aren’t designed 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12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When we don’t design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our services we force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our users to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8" name="Google Shape;698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811"/>
            <a:ext cx="9144000" cy="51358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26"/>
          <p:cNvSpPr txBox="1"/>
          <p:nvPr/>
        </p:nvSpPr>
        <p:spPr>
          <a:xfrm>
            <a:off x="508624" y="1190875"/>
            <a:ext cx="6950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11.53pm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Sarah is in Dalston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She’s just got out an Uber to go to Karaoke Hole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12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Our users are often the only ones who know how our services work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2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cycle service doom</a:t>
            </a:r>
            <a:endParaRPr b="1" sz="72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127"/>
          <p:cNvSpPr/>
          <p:nvPr/>
        </p:nvSpPr>
        <p:spPr>
          <a:xfrm>
            <a:off x="-51750" y="275"/>
            <a:ext cx="9206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14" name="Google Shape;714;p127"/>
          <p:cNvPicPr preferRelativeResize="0"/>
          <p:nvPr/>
        </p:nvPicPr>
        <p:blipFill rotWithShape="1">
          <a:blip r:embed="rId3">
            <a:alphaModFix/>
          </a:blip>
          <a:srcRect b="15888" l="0" r="21067" t="0"/>
          <a:stretch/>
        </p:blipFill>
        <p:spPr>
          <a:xfrm>
            <a:off x="631677" y="-134250"/>
            <a:ext cx="6821345" cy="5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15" name="Google Shape;715;p127"/>
          <p:cNvSpPr/>
          <p:nvPr/>
        </p:nvSpPr>
        <p:spPr>
          <a:xfrm>
            <a:off x="4677950" y="705375"/>
            <a:ext cx="3787200" cy="394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6" name="Google Shape;716;p127"/>
          <p:cNvSpPr/>
          <p:nvPr/>
        </p:nvSpPr>
        <p:spPr>
          <a:xfrm>
            <a:off x="3665825" y="1378625"/>
            <a:ext cx="3787200" cy="3949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127"/>
          <p:cNvSpPr/>
          <p:nvPr/>
        </p:nvSpPr>
        <p:spPr>
          <a:xfrm>
            <a:off x="1889175" y="336425"/>
            <a:ext cx="4338300" cy="18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127"/>
          <p:cNvSpPr/>
          <p:nvPr/>
        </p:nvSpPr>
        <p:spPr>
          <a:xfrm>
            <a:off x="1764750" y="2962900"/>
            <a:ext cx="4555200" cy="18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28"/>
          <p:cNvSpPr/>
          <p:nvPr/>
        </p:nvSpPr>
        <p:spPr>
          <a:xfrm>
            <a:off x="-51750" y="275"/>
            <a:ext cx="9206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4" name="Google Shape;724;p128"/>
          <p:cNvPicPr preferRelativeResize="0"/>
          <p:nvPr/>
        </p:nvPicPr>
        <p:blipFill rotWithShape="1">
          <a:blip r:embed="rId3">
            <a:alphaModFix/>
          </a:blip>
          <a:srcRect b="15888" l="0" r="21067" t="0"/>
          <a:stretch/>
        </p:blipFill>
        <p:spPr>
          <a:xfrm>
            <a:off x="631677" y="-134250"/>
            <a:ext cx="6821345" cy="5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128"/>
          <p:cNvSpPr/>
          <p:nvPr/>
        </p:nvSpPr>
        <p:spPr>
          <a:xfrm>
            <a:off x="4677950" y="553450"/>
            <a:ext cx="3787200" cy="3819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128"/>
          <p:cNvSpPr/>
          <p:nvPr/>
        </p:nvSpPr>
        <p:spPr>
          <a:xfrm>
            <a:off x="1764750" y="2962900"/>
            <a:ext cx="4555200" cy="18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0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p129"/>
          <p:cNvSpPr/>
          <p:nvPr/>
        </p:nvSpPr>
        <p:spPr>
          <a:xfrm>
            <a:off x="-51750" y="275"/>
            <a:ext cx="9206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32" name="Google Shape;732;p129"/>
          <p:cNvPicPr preferRelativeResize="0"/>
          <p:nvPr/>
        </p:nvPicPr>
        <p:blipFill rotWithShape="1">
          <a:blip r:embed="rId3">
            <a:alphaModFix/>
          </a:blip>
          <a:srcRect b="15888" l="0" r="21067" t="0"/>
          <a:stretch/>
        </p:blipFill>
        <p:spPr>
          <a:xfrm>
            <a:off x="631677" y="-134250"/>
            <a:ext cx="6821345" cy="5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33" name="Google Shape;733;p129"/>
          <p:cNvSpPr/>
          <p:nvPr/>
        </p:nvSpPr>
        <p:spPr>
          <a:xfrm>
            <a:off x="1764750" y="2962900"/>
            <a:ext cx="4555200" cy="18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129"/>
          <p:cNvSpPr/>
          <p:nvPr/>
        </p:nvSpPr>
        <p:spPr>
          <a:xfrm>
            <a:off x="7043525" y="2170300"/>
            <a:ext cx="358200" cy="17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130"/>
          <p:cNvSpPr/>
          <p:nvPr/>
        </p:nvSpPr>
        <p:spPr>
          <a:xfrm>
            <a:off x="-51750" y="275"/>
            <a:ext cx="9206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0" name="Google Shape;740;p130"/>
          <p:cNvPicPr preferRelativeResize="0"/>
          <p:nvPr/>
        </p:nvPicPr>
        <p:blipFill rotWithShape="1">
          <a:blip r:embed="rId3">
            <a:alphaModFix/>
          </a:blip>
          <a:srcRect b="15888" l="0" r="21067" t="0"/>
          <a:stretch/>
        </p:blipFill>
        <p:spPr>
          <a:xfrm>
            <a:off x="631677" y="-134250"/>
            <a:ext cx="6821345" cy="5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130"/>
          <p:cNvSpPr/>
          <p:nvPr/>
        </p:nvSpPr>
        <p:spPr>
          <a:xfrm>
            <a:off x="1764750" y="2962900"/>
            <a:ext cx="1773900" cy="1866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130"/>
          <p:cNvSpPr/>
          <p:nvPr/>
        </p:nvSpPr>
        <p:spPr>
          <a:xfrm>
            <a:off x="7043525" y="2170300"/>
            <a:ext cx="358200" cy="17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131"/>
          <p:cNvSpPr/>
          <p:nvPr/>
        </p:nvSpPr>
        <p:spPr>
          <a:xfrm>
            <a:off x="-51750" y="275"/>
            <a:ext cx="92061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131"/>
          <p:cNvPicPr preferRelativeResize="0"/>
          <p:nvPr/>
        </p:nvPicPr>
        <p:blipFill rotWithShape="1">
          <a:blip r:embed="rId3">
            <a:alphaModFix/>
          </a:blip>
          <a:srcRect b="15888" l="0" r="21067" t="0"/>
          <a:stretch/>
        </p:blipFill>
        <p:spPr>
          <a:xfrm>
            <a:off x="631677" y="-134250"/>
            <a:ext cx="6821345" cy="51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p131"/>
          <p:cNvSpPr/>
          <p:nvPr/>
        </p:nvSpPr>
        <p:spPr>
          <a:xfrm>
            <a:off x="7043525" y="2170300"/>
            <a:ext cx="358200" cy="173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132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Before we can design anything we have to acknowledge that it exists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133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first rule of service design is to agree what the service is that we’re designing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134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first skill of a service designer is to be able to 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explain what a service is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0975" y="-104840"/>
            <a:ext cx="9505950" cy="53531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35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Seeing services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3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p136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Seeing services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what makes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good service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Committing to design them 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775" name="Google Shape;775;p136"/>
          <p:cNvCxnSpPr/>
          <p:nvPr/>
        </p:nvCxnSpPr>
        <p:spPr>
          <a:xfrm>
            <a:off x="445950" y="1391000"/>
            <a:ext cx="4112700" cy="0"/>
          </a:xfrm>
          <a:prstGeom prst="straightConnector1">
            <a:avLst/>
          </a:prstGeom>
          <a:noFill/>
          <a:ln cap="flat" cmpd="sng" w="38100">
            <a:solidFill>
              <a:srgbClr val="F8BC3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13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“It depends”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3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lang="en-GB" sz="7200" strike="sng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depends</a:t>
            </a: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139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some things that everyone needs from every service</a:t>
            </a:r>
            <a:endParaRPr b="1" sz="40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40"/>
          <p:cNvSpPr txBox="1"/>
          <p:nvPr/>
        </p:nvSpPr>
        <p:spPr>
          <a:xfrm>
            <a:off x="508624" y="4275"/>
            <a:ext cx="64812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able to find it 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141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use without having to already be an expert in how it works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142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be able to complete it from start to finish with no dead ends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809" name="Shape 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0" name="Google Shape;810;p14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15 principles</a:t>
            </a:r>
            <a:endParaRPr b="1" sz="5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of good service design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144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Is easy to find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Enables a each user to complete the outcome they set out to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Clearly explains its purpose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Sets the expectations a user has of it 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Works in a way that’s familiar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Requires no prior knowledge to use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Is agnostic of organisational structures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/>
            </a:pPr>
            <a:r>
              <a:rPr b="1" lang="en-GB" sz="1700">
                <a:solidFill>
                  <a:srgbClr val="FF585E"/>
                </a:solidFill>
              </a:rPr>
              <a:t>Requires the minimum possible</a:t>
            </a:r>
            <a:endParaRPr b="1" sz="1700">
              <a:solidFill>
                <a:srgbClr val="FF585E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585E"/>
                </a:solidFill>
              </a:rPr>
              <a:t>steps to complete </a:t>
            </a:r>
            <a:endParaRPr b="1" sz="1700">
              <a:solidFill>
                <a:srgbClr val="FF585E"/>
              </a:solidFill>
            </a:endParaRPr>
          </a:p>
        </p:txBody>
      </p:sp>
      <p:sp>
        <p:nvSpPr>
          <p:cNvPr id="816" name="Google Shape;816;p144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Is consistent throughout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Has no dead ends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Is usable by everyone, equally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Encourages the right behaviors from users and staff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Responds to change quickly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Clearly explain why a decision has been made </a:t>
            </a:r>
            <a:endParaRPr b="1" sz="1700">
              <a:solidFill>
                <a:srgbClr val="FF585E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585E"/>
              </a:buClr>
              <a:buSzPts val="1700"/>
              <a:buAutoNum type="arabicPeriod" startAt="9"/>
            </a:pPr>
            <a:r>
              <a:rPr b="1" lang="en-GB" sz="1700">
                <a:solidFill>
                  <a:srgbClr val="FF585E"/>
                </a:solidFill>
              </a:rPr>
              <a:t>Makes it easy to get human assistance</a:t>
            </a:r>
            <a:endParaRPr b="1" sz="1700">
              <a:solidFill>
                <a:srgbClr val="FF585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585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F585E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rgbClr val="FF585E"/>
                </a:solidFill>
              </a:rPr>
              <a:t> </a:t>
            </a:r>
            <a:endParaRPr b="1" sz="17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7" name="Google Shape;817;p144"/>
          <p:cNvSpPr txBox="1"/>
          <p:nvPr/>
        </p:nvSpPr>
        <p:spPr>
          <a:xfrm>
            <a:off x="365225" y="411500"/>
            <a:ext cx="4184400" cy="46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8BC31"/>
                </a:solidFill>
              </a:rPr>
              <a:t>A Good Service</a:t>
            </a:r>
            <a:endParaRPr b="1" sz="3000">
              <a:solidFill>
                <a:srgbClr val="F8BC3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00025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8"/>
          <p:cNvSpPr txBox="1"/>
          <p:nvPr/>
        </p:nvSpPr>
        <p:spPr>
          <a:xfrm>
            <a:off x="508624" y="-781175"/>
            <a:ext cx="69507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</a:t>
            </a: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reaches into her pocket but there’s no phone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p145"/>
          <p:cNvSpPr/>
          <p:nvPr/>
        </p:nvSpPr>
        <p:spPr>
          <a:xfrm>
            <a:off x="0" y="-25"/>
            <a:ext cx="11814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3" name="Google Shape;823;p14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7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000">
                <a:latin typeface="Helvetica Neue"/>
                <a:ea typeface="Helvetica Neue"/>
                <a:cs typeface="Helvetica Neue"/>
                <a:sym typeface="Helvetica Neue"/>
              </a:rPr>
              <a:t>Good </a:t>
            </a:r>
            <a:endParaRPr b="1" sz="7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000">
                <a:latin typeface="Helvetica Neue"/>
                <a:ea typeface="Helvetica Neue"/>
                <a:cs typeface="Helvetica Neue"/>
                <a:sym typeface="Helvetica Neue"/>
              </a:rPr>
              <a:t>Services</a:t>
            </a:r>
            <a:endParaRPr b="1" sz="7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7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School</a:t>
            </a:r>
            <a:endParaRPr b="1" sz="7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824" name="Google Shape;824;p145"/>
          <p:cNvPicPr preferRelativeResize="0"/>
          <p:nvPr/>
        </p:nvPicPr>
        <p:blipFill rotWithShape="1">
          <a:blip r:embed="rId3">
            <a:alphaModFix/>
          </a:blip>
          <a:srcRect b="32212" l="3447" r="18372" t="0"/>
          <a:stretch/>
        </p:blipFill>
        <p:spPr>
          <a:xfrm>
            <a:off x="0" y="0"/>
            <a:ext cx="9144000" cy="5285347"/>
          </a:xfrm>
          <a:prstGeom prst="rect">
            <a:avLst/>
          </a:prstGeom>
          <a:noFill/>
          <a:ln>
            <a:noFill/>
          </a:ln>
        </p:spPr>
      </p:pic>
      <p:sp>
        <p:nvSpPr>
          <p:cNvPr id="825" name="Google Shape;825;p145"/>
          <p:cNvSpPr/>
          <p:nvPr/>
        </p:nvSpPr>
        <p:spPr>
          <a:xfrm>
            <a:off x="0" y="0"/>
            <a:ext cx="7620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p146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Seeing services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what makes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good service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05B8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Committing to design them </a:t>
            </a:r>
            <a:endParaRPr b="1" sz="4000">
              <a:solidFill>
                <a:srgbClr val="05B8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831" name="Google Shape;831;p146"/>
          <p:cNvCxnSpPr/>
          <p:nvPr/>
        </p:nvCxnSpPr>
        <p:spPr>
          <a:xfrm>
            <a:off x="445950" y="1391000"/>
            <a:ext cx="4112700" cy="0"/>
          </a:xfrm>
          <a:prstGeom prst="straightConnector1">
            <a:avLst/>
          </a:prstGeom>
          <a:noFill/>
          <a:ln cap="flat" cmpd="sng" w="38100">
            <a:solidFill>
              <a:srgbClr val="F8BC3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2" name="Google Shape;832;p146"/>
          <p:cNvCxnSpPr/>
          <p:nvPr/>
        </p:nvCxnSpPr>
        <p:spPr>
          <a:xfrm>
            <a:off x="508500" y="2303000"/>
            <a:ext cx="6860700" cy="0"/>
          </a:xfrm>
          <a:prstGeom prst="straightConnector1">
            <a:avLst/>
          </a:prstGeom>
          <a:noFill/>
          <a:ln cap="flat" cmpd="sng" w="38100">
            <a:solidFill>
              <a:srgbClr val="FF585E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3" name="Google Shape;833;p146"/>
          <p:cNvCxnSpPr/>
          <p:nvPr/>
        </p:nvCxnSpPr>
        <p:spPr>
          <a:xfrm>
            <a:off x="445950" y="2943700"/>
            <a:ext cx="3884700" cy="0"/>
          </a:xfrm>
          <a:prstGeom prst="straightConnector1">
            <a:avLst/>
          </a:prstGeom>
          <a:noFill/>
          <a:ln cap="flat" cmpd="sng" w="38100">
            <a:solidFill>
              <a:srgbClr val="FF585E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147"/>
          <p:cNvSpPr txBox="1"/>
          <p:nvPr>
            <p:ph type="title"/>
          </p:nvPr>
        </p:nvSpPr>
        <p:spPr>
          <a:xfrm>
            <a:off x="508500" y="1107625"/>
            <a:ext cx="8127000" cy="4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Service design is 10% design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148"/>
          <p:cNvSpPr txBox="1"/>
          <p:nvPr>
            <p:ph type="title"/>
          </p:nvPr>
        </p:nvSpPr>
        <p:spPr>
          <a:xfrm>
            <a:off x="508500" y="1107625"/>
            <a:ext cx="8127000" cy="4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Service design is 10% design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90% creating the conditions 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for service design to happen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p149"/>
          <p:cNvSpPr txBox="1"/>
          <p:nvPr>
            <p:ph type="title"/>
          </p:nvPr>
        </p:nvSpPr>
        <p:spPr>
          <a:xfrm>
            <a:off x="508500" y="1107625"/>
            <a:ext cx="8127000" cy="40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90% creating the conditions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000">
                <a:latin typeface="Helvetica Neue"/>
                <a:ea typeface="Helvetica Neue"/>
                <a:cs typeface="Helvetica Neue"/>
                <a:sym typeface="Helvetica Neue"/>
              </a:rPr>
              <a:t>for service design to happen</a:t>
            </a:r>
            <a:endParaRPr b="1" sz="4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150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Everything in your organisation affects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your service</a:t>
            </a:r>
            <a:endParaRPr b="1" sz="40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51"/>
          <p:cNvSpPr txBox="1"/>
          <p:nvPr/>
        </p:nvSpPr>
        <p:spPr>
          <a:xfrm>
            <a:off x="508625" y="376276"/>
            <a:ext cx="6110100" cy="42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Data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Governance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Financial model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Procurement processes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Skills and recruitment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Culture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Policy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Business model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...etc</a:t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152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“It depends”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5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“</a:t>
            </a:r>
            <a:r>
              <a:rPr b="1" lang="en-GB" sz="7200" strike="sng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depends</a:t>
            </a:r>
            <a:r>
              <a:rPr b="1" lang="en-GB" sz="720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54"/>
          <p:cNvSpPr txBox="1"/>
          <p:nvPr/>
        </p:nvSpPr>
        <p:spPr>
          <a:xfrm>
            <a:off x="497750" y="1132425"/>
            <a:ext cx="39711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some things that 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needs 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from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</a:t>
            </a: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service</a:t>
            </a:r>
            <a:endParaRPr b="1" sz="3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74" name="Google Shape;874;p154"/>
          <p:cNvSpPr txBox="1"/>
          <p:nvPr/>
        </p:nvSpPr>
        <p:spPr>
          <a:xfrm>
            <a:off x="4834105" y="1132425"/>
            <a:ext cx="39711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-1564225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9"/>
          <p:cNvSpPr txBox="1"/>
          <p:nvPr/>
        </p:nvSpPr>
        <p:spPr>
          <a:xfrm>
            <a:off x="508624" y="4275"/>
            <a:ext cx="69507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She’s</a:t>
            </a: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left it in the Uber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55"/>
          <p:cNvSpPr txBox="1"/>
          <p:nvPr/>
        </p:nvSpPr>
        <p:spPr>
          <a:xfrm>
            <a:off x="497750" y="1132425"/>
            <a:ext cx="39711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some things that everyone needs from every service</a:t>
            </a:r>
            <a:endParaRPr b="1" sz="3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80" name="Google Shape;880;p155"/>
          <p:cNvSpPr txBox="1"/>
          <p:nvPr/>
        </p:nvSpPr>
        <p:spPr>
          <a:xfrm>
            <a:off x="4834105" y="1132425"/>
            <a:ext cx="39711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some things that every organisation needs to deliver any </a:t>
            </a:r>
            <a:endParaRPr b="1" sz="3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service</a:t>
            </a:r>
            <a:endParaRPr b="1" sz="3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p156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who your users are and what they need from you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" name="Google Shape;890;p157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Remembering the purpose of your service and what you’re trying to achieve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158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Knowing how well your service is performing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59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Allowing staff the freedom to learn and respond to what they learn</a:t>
            </a:r>
            <a:endParaRPr b="1" sz="4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160"/>
          <p:cNvSpPr/>
          <p:nvPr/>
        </p:nvSpPr>
        <p:spPr>
          <a:xfrm>
            <a:off x="11625" y="3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6" name="Google Shape;906;p160"/>
          <p:cNvPicPr preferRelativeResize="0"/>
          <p:nvPr/>
        </p:nvPicPr>
        <p:blipFill rotWithShape="1">
          <a:blip r:embed="rId3">
            <a:alphaModFix/>
          </a:blip>
          <a:srcRect b="3051" l="4498" r="0" t="1872"/>
          <a:stretch/>
        </p:blipFill>
        <p:spPr>
          <a:xfrm>
            <a:off x="1514225" y="179150"/>
            <a:ext cx="5954702" cy="46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907" name="Google Shape;907;p160"/>
          <p:cNvSpPr txBox="1"/>
          <p:nvPr/>
        </p:nvSpPr>
        <p:spPr>
          <a:xfrm>
            <a:off x="7397450" y="4184475"/>
            <a:ext cx="1063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CIA Simple Sabotage Field Manual, 1944</a:t>
            </a:r>
            <a:endParaRPr b="1"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Google Shape;908;p160"/>
          <p:cNvSpPr/>
          <p:nvPr/>
        </p:nvSpPr>
        <p:spPr>
          <a:xfrm>
            <a:off x="1877425" y="2877250"/>
            <a:ext cx="2210700" cy="255600"/>
          </a:xfrm>
          <a:prstGeom prst="rect">
            <a:avLst/>
          </a:prstGeom>
          <a:noFill/>
          <a:ln cap="flat" cmpd="sng" w="28575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p161"/>
          <p:cNvSpPr/>
          <p:nvPr/>
        </p:nvSpPr>
        <p:spPr>
          <a:xfrm>
            <a:off x="11625" y="3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4" name="Google Shape;914;p161"/>
          <p:cNvPicPr preferRelativeResize="0"/>
          <p:nvPr/>
        </p:nvPicPr>
        <p:blipFill rotWithShape="1">
          <a:blip r:embed="rId3">
            <a:alphaModFix/>
          </a:blip>
          <a:srcRect b="3051" l="4498" r="0" t="1872"/>
          <a:stretch/>
        </p:blipFill>
        <p:spPr>
          <a:xfrm>
            <a:off x="1514225" y="179150"/>
            <a:ext cx="5954702" cy="46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915" name="Google Shape;915;p161"/>
          <p:cNvSpPr txBox="1"/>
          <p:nvPr/>
        </p:nvSpPr>
        <p:spPr>
          <a:xfrm>
            <a:off x="7397450" y="4184475"/>
            <a:ext cx="1063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CIA Simple Sabotage Field Manual, 1944</a:t>
            </a:r>
            <a:endParaRPr b="1"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16" name="Google Shape;916;p161"/>
          <p:cNvSpPr/>
          <p:nvPr/>
        </p:nvSpPr>
        <p:spPr>
          <a:xfrm>
            <a:off x="1877425" y="2496250"/>
            <a:ext cx="2210700" cy="399300"/>
          </a:xfrm>
          <a:prstGeom prst="rect">
            <a:avLst/>
          </a:prstGeom>
          <a:noFill/>
          <a:ln cap="flat" cmpd="sng" w="28575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162"/>
          <p:cNvSpPr/>
          <p:nvPr/>
        </p:nvSpPr>
        <p:spPr>
          <a:xfrm>
            <a:off x="11625" y="3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2" name="Google Shape;922;p162"/>
          <p:cNvPicPr preferRelativeResize="0"/>
          <p:nvPr/>
        </p:nvPicPr>
        <p:blipFill rotWithShape="1">
          <a:blip r:embed="rId3">
            <a:alphaModFix/>
          </a:blip>
          <a:srcRect b="3051" l="4498" r="0" t="1872"/>
          <a:stretch/>
        </p:blipFill>
        <p:spPr>
          <a:xfrm>
            <a:off x="1514225" y="179150"/>
            <a:ext cx="5954702" cy="46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62"/>
          <p:cNvSpPr txBox="1"/>
          <p:nvPr/>
        </p:nvSpPr>
        <p:spPr>
          <a:xfrm>
            <a:off x="7397450" y="4184475"/>
            <a:ext cx="1063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CIA Simple Sabotage Field Manual, 1944</a:t>
            </a:r>
            <a:endParaRPr b="1"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24" name="Google Shape;924;p162"/>
          <p:cNvSpPr/>
          <p:nvPr/>
        </p:nvSpPr>
        <p:spPr>
          <a:xfrm>
            <a:off x="1964875" y="3597725"/>
            <a:ext cx="2109000" cy="413700"/>
          </a:xfrm>
          <a:prstGeom prst="rect">
            <a:avLst/>
          </a:prstGeom>
          <a:noFill/>
          <a:ln cap="flat" cmpd="sng" w="28575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163"/>
          <p:cNvSpPr/>
          <p:nvPr/>
        </p:nvSpPr>
        <p:spPr>
          <a:xfrm>
            <a:off x="11625" y="30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0" name="Google Shape;930;p163"/>
          <p:cNvPicPr preferRelativeResize="0"/>
          <p:nvPr/>
        </p:nvPicPr>
        <p:blipFill rotWithShape="1">
          <a:blip r:embed="rId3">
            <a:alphaModFix/>
          </a:blip>
          <a:srcRect b="3051" l="4498" r="0" t="1872"/>
          <a:stretch/>
        </p:blipFill>
        <p:spPr>
          <a:xfrm>
            <a:off x="1514225" y="179150"/>
            <a:ext cx="5954702" cy="4600249"/>
          </a:xfrm>
          <a:prstGeom prst="rect">
            <a:avLst/>
          </a:prstGeom>
          <a:noFill/>
          <a:ln>
            <a:noFill/>
          </a:ln>
        </p:spPr>
      </p:pic>
      <p:sp>
        <p:nvSpPr>
          <p:cNvPr id="931" name="Google Shape;931;p163"/>
          <p:cNvSpPr txBox="1"/>
          <p:nvPr/>
        </p:nvSpPr>
        <p:spPr>
          <a:xfrm>
            <a:off x="7397450" y="4184475"/>
            <a:ext cx="1063500" cy="4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-GB" sz="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CIA Simple Sabotage Field Manual, 1944</a:t>
            </a:r>
            <a:endParaRPr b="1" sz="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32" name="Google Shape;932;p163"/>
          <p:cNvSpPr/>
          <p:nvPr/>
        </p:nvSpPr>
        <p:spPr>
          <a:xfrm>
            <a:off x="5165275" y="2781300"/>
            <a:ext cx="2109000" cy="506100"/>
          </a:xfrm>
          <a:prstGeom prst="rect">
            <a:avLst/>
          </a:prstGeom>
          <a:noFill/>
          <a:ln cap="flat" cmpd="sng" w="28575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p164"/>
          <p:cNvSpPr txBox="1"/>
          <p:nvPr>
            <p:ph type="title"/>
          </p:nvPr>
        </p:nvSpPr>
        <p:spPr>
          <a:xfrm>
            <a:off x="508500" y="1111250"/>
            <a:ext cx="81270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Confidence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 txBox="1"/>
          <p:nvPr/>
        </p:nvSpPr>
        <p:spPr>
          <a:xfrm>
            <a:off x="508634" y="4286"/>
            <a:ext cx="61101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“I’m sorry we can’t contact the driver for you without you logging into our app and going through the lost an item process”</a:t>
            </a:r>
            <a:endParaRPr b="1" sz="2600">
              <a:solidFill>
                <a:srgbClr val="222222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165"/>
          <p:cNvSpPr txBox="1"/>
          <p:nvPr>
            <p:ph type="title"/>
          </p:nvPr>
        </p:nvSpPr>
        <p:spPr>
          <a:xfrm>
            <a:off x="508500" y="1111250"/>
            <a:ext cx="8127000" cy="40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Confidence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The skills to deal with the reality of service design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943" name="Google Shape;943;p165"/>
          <p:cNvCxnSpPr/>
          <p:nvPr/>
        </p:nvCxnSpPr>
        <p:spPr>
          <a:xfrm>
            <a:off x="423350" y="1566325"/>
            <a:ext cx="3852300" cy="0"/>
          </a:xfrm>
          <a:prstGeom prst="straightConnector1">
            <a:avLst/>
          </a:prstGeom>
          <a:noFill/>
          <a:ln cap="flat" cmpd="sng" w="7620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66"/>
          <p:cNvSpPr txBox="1"/>
          <p:nvPr>
            <p:ph type="title"/>
          </p:nvPr>
        </p:nvSpPr>
        <p:spPr>
          <a:xfrm>
            <a:off x="508500" y="1312325"/>
            <a:ext cx="8127000" cy="3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What is stopping 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us from delivering services that work?!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16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The </a:t>
            </a: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10 causes</a:t>
            </a:r>
            <a:endParaRPr b="1" sz="5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of bad service design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7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p168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59" name="Google Shape;959;p168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0" name="Google Shape;960;p168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69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66" name="Google Shape;966;p169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67" name="Google Shape;967;p169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70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73" name="Google Shape;973;p170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74" name="Google Shape;974;p170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71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80" name="Google Shape;980;p171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1" name="Google Shape;981;p171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72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87" name="Google Shape;987;p172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88" name="Google Shape;988;p172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173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994" name="Google Shape;994;p173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organisation wasn’t structured to deliver services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95" name="Google Shape;995;p173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p174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1001" name="Google Shape;1001;p174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organisation wasn’t structured to deliver services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staff have no autonomy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2" name="Google Shape;1002;p174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500" y="1441850"/>
            <a:ext cx="6926999" cy="225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7" name="Google Shape;1007;p175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1008" name="Google Shape;1008;p175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organisation wasn’t structured to deliver services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staff have no autonomy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have no idea how your services are performing 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09" name="Google Shape;1009;p175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76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1015" name="Google Shape;1015;p176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organisation wasn’t structured to deliver services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staff have no autonomy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have no idea how your services are performing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incentivise the wrong behaviour 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16" name="Google Shape;1016;p176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p177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know what your service is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You’ve forgotten why you’re doing what you’re doing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 don’t understand the constraints of your materials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The risk of doing something outweighs the risk of doing nothing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/>
            </a:pPr>
            <a:r>
              <a:rPr b="1" lang="en-GB" sz="1700">
                <a:solidFill>
                  <a:srgbClr val="F8BC31"/>
                </a:solidFill>
              </a:rPr>
              <a:t>You’re trying to do too much with too little</a:t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1022" name="Google Shape;1022;p177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organisation wasn’t structured to deliver services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Your staff have no autonomy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have no idea how your services are performing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incentivise the wrong behaviour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think you can get away with it </a:t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23" name="Google Shape;1023;p177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p178"/>
          <p:cNvSpPr txBox="1"/>
          <p:nvPr/>
        </p:nvSpPr>
        <p:spPr>
          <a:xfrm>
            <a:off x="295350" y="1243400"/>
            <a:ext cx="4457100" cy="339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/>
            </a:pPr>
            <a:r>
              <a:rPr b="1" lang="en-GB" sz="1700">
                <a:solidFill>
                  <a:srgbClr val="6F5518"/>
                </a:solidFill>
              </a:rPr>
              <a:t>You don’t know what your service is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/>
            </a:pPr>
            <a:r>
              <a:rPr b="1" lang="en-GB" sz="1700">
                <a:solidFill>
                  <a:srgbClr val="6F5518"/>
                </a:solidFill>
              </a:rPr>
              <a:t>You’ve forgotten why you’re doing what you’re doing</a:t>
            </a: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/>
            </a:pPr>
            <a:r>
              <a:rPr b="1" lang="en-GB" sz="1700">
                <a:solidFill>
                  <a:srgbClr val="6F5518"/>
                </a:solidFill>
              </a:rPr>
              <a:t>You don’t understand the constraints of your materials 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/>
            </a:pPr>
            <a:r>
              <a:rPr b="1" lang="en-GB" sz="1700">
                <a:solidFill>
                  <a:srgbClr val="6F5518"/>
                </a:solidFill>
              </a:rPr>
              <a:t>The risk of doing something outweighs the risk of doing nothing 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/>
            </a:pPr>
            <a:r>
              <a:rPr b="1" lang="en-GB" sz="1700">
                <a:solidFill>
                  <a:srgbClr val="6F5518"/>
                </a:solidFill>
              </a:rPr>
              <a:t>You’re trying to do too much with too little</a:t>
            </a:r>
            <a:endParaRPr b="1" sz="1700">
              <a:solidFill>
                <a:srgbClr val="6F5518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</p:txBody>
      </p:sp>
      <p:sp>
        <p:nvSpPr>
          <p:cNvPr id="1029" name="Google Shape;1029;p178"/>
          <p:cNvSpPr txBox="1"/>
          <p:nvPr/>
        </p:nvSpPr>
        <p:spPr>
          <a:xfrm>
            <a:off x="4910000" y="1243400"/>
            <a:ext cx="4047600" cy="36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6F5518"/>
                </a:solidFill>
              </a:rPr>
              <a:t>Your organisation wasn’t structured to deliver services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6F5518"/>
                </a:solidFill>
              </a:rPr>
              <a:t>Your staff have no autonomy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6F5518"/>
                </a:solidFill>
              </a:rPr>
              <a:t>You have no idea how your services are performing </a:t>
            </a:r>
            <a:endParaRPr b="1" sz="1700">
              <a:solidFill>
                <a:srgbClr val="6F5518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F8BC31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F8BC31"/>
                </a:solidFill>
              </a:rPr>
              <a:t>You incentivise the wrong behaviour </a:t>
            </a:r>
            <a:endParaRPr b="1" sz="1700">
              <a:solidFill>
                <a:srgbClr val="F8BC3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6F5518"/>
              </a:buClr>
              <a:buSzPts val="1700"/>
              <a:buAutoNum type="arabicPeriod" startAt="6"/>
            </a:pPr>
            <a:r>
              <a:rPr b="1" lang="en-GB" sz="1700">
                <a:solidFill>
                  <a:srgbClr val="6F5518"/>
                </a:solidFill>
              </a:rPr>
              <a:t>You think you can get away with it </a:t>
            </a:r>
            <a:endParaRPr b="1" sz="1700">
              <a:solidFill>
                <a:srgbClr val="6F5518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rgbClr val="F8BC3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b="1" lang="en-GB" sz="1700">
                <a:solidFill>
                  <a:srgbClr val="F8BC31"/>
                </a:solidFill>
              </a:rPr>
              <a:t> </a:t>
            </a:r>
            <a:endParaRPr b="1" sz="1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030" name="Google Shape;1030;p178"/>
          <p:cNvSpPr txBox="1"/>
          <p:nvPr/>
        </p:nvSpPr>
        <p:spPr>
          <a:xfrm>
            <a:off x="365225" y="571500"/>
            <a:ext cx="6293700" cy="3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000">
                <a:solidFill>
                  <a:srgbClr val="FF585E"/>
                </a:solidFill>
              </a:rPr>
              <a:t>10 Causes of Bad Services</a:t>
            </a:r>
            <a:endParaRPr b="1" sz="3000">
              <a:solidFill>
                <a:srgbClr val="FF585E"/>
              </a:solidFill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7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Most services have no idea how well they’re delivering their outcome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p180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Or what outcome they’re </a:t>
            </a: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actually</a:t>
            </a: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 trying to deliver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5" name="Google Shape;1045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87026"/>
            <a:ext cx="9143976" cy="5453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0" name="Google Shape;1050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13" y="152400"/>
            <a:ext cx="8196572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5" name="Google Shape;1055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0"/>
            <a:ext cx="9143999" cy="64328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9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0" name="Google Shape;1060;p1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"/>
            <a:ext cx="9144000" cy="6095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8500" y="1441850"/>
            <a:ext cx="6926999" cy="22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32"/>
          <p:cNvSpPr/>
          <p:nvPr/>
        </p:nvSpPr>
        <p:spPr>
          <a:xfrm>
            <a:off x="1183975" y="2182175"/>
            <a:ext cx="5667600" cy="300900"/>
          </a:xfrm>
          <a:prstGeom prst="rect">
            <a:avLst/>
          </a:prstGeom>
          <a:noFill/>
          <a:ln cap="flat" cmpd="sng" w="38100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5" name="Google Shape;1065;p185"/>
          <p:cNvSpPr/>
          <p:nvPr/>
        </p:nvSpPr>
        <p:spPr>
          <a:xfrm>
            <a:off x="508623" y="2033239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“Cut the waiting time to see a doctor to 48 hours”</a:t>
            </a:r>
            <a:endParaRPr sz="4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0" name="Google Shape;107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80972"/>
            <a:ext cx="9144001" cy="60810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" name="Google Shape;1075;p187"/>
          <p:cNvSpPr/>
          <p:nvPr/>
        </p:nvSpPr>
        <p:spPr>
          <a:xfrm>
            <a:off x="508623" y="2033239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7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“I can't make an appointment with my doctor in a week’s time because you’re only allowed to make it 48 hours beforehand. Then when I try to call on the day, and I can’t get through”</a:t>
            </a:r>
            <a:endParaRPr b="1" sz="2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7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Diana Church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188"/>
          <p:cNvSpPr/>
          <p:nvPr/>
        </p:nvSpPr>
        <p:spPr>
          <a:xfrm>
            <a:off x="508625" y="2033250"/>
            <a:ext cx="82143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Cut the waiting time to see a doctor to 48 hours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89"/>
          <p:cNvSpPr/>
          <p:nvPr/>
        </p:nvSpPr>
        <p:spPr>
          <a:xfrm>
            <a:off x="508625" y="2033250"/>
            <a:ext cx="82143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500" strike="sngStrik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Cut the waiting time to see a doctor to 48 hours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25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 appointment to be booked earlier than 48 hours</a:t>
            </a:r>
            <a:endParaRPr b="1" sz="25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p190"/>
          <p:cNvSpPr/>
          <p:nvPr/>
        </p:nvSpPr>
        <p:spPr>
          <a:xfrm>
            <a:off x="508623" y="1779964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“Obviously, it shouldn’t work that way”</a:t>
            </a:r>
            <a:endParaRPr b="1" sz="2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Tony Blair</a:t>
            </a:r>
            <a:endParaRPr b="1" sz="18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94" name="Shape 1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" name="Google Shape;1095;p191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6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6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gets measured gets done</a:t>
            </a:r>
            <a:endParaRPr b="1" sz="6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6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099" name="Shape 10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0" name="Google Shape;1100;p192"/>
          <p:cNvSpPr txBox="1"/>
          <p:nvPr>
            <p:ph type="title"/>
          </p:nvPr>
        </p:nvSpPr>
        <p:spPr>
          <a:xfrm>
            <a:off x="508500" y="0"/>
            <a:ext cx="7552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Measure the outcome you want to achieve, </a:t>
            </a:r>
            <a:endParaRPr b="1" sz="5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not the task you want done</a:t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19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Service literacy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p194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Seeing services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Understanding what makes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good service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05B8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Committing to design them </a:t>
            </a:r>
            <a:endParaRPr b="1" sz="4000">
              <a:solidFill>
                <a:srgbClr val="05B8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6125" y="1076313"/>
            <a:ext cx="6771750" cy="29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p19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Creating the </a:t>
            </a: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conditions</a:t>
            </a: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 for service design </a:t>
            </a:r>
            <a:r>
              <a:rPr b="1" i="1" lang="en-GB" sz="5000">
                <a:latin typeface="Helvetica Neue"/>
                <a:ea typeface="Helvetica Neue"/>
                <a:cs typeface="Helvetica Neue"/>
                <a:sym typeface="Helvetica Neue"/>
              </a:rPr>
              <a:t>is</a:t>
            </a: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 the work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196"/>
          <p:cNvSpPr txBox="1"/>
          <p:nvPr>
            <p:ph type="title"/>
          </p:nvPr>
        </p:nvSpPr>
        <p:spPr>
          <a:xfrm>
            <a:off x="441229" y="76200"/>
            <a:ext cx="7965600" cy="211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Service design is…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1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1" name="Google Shape;1121;p196"/>
          <p:cNvSpPr txBox="1"/>
          <p:nvPr/>
        </p:nvSpPr>
        <p:spPr>
          <a:xfrm>
            <a:off x="378475" y="1879575"/>
            <a:ext cx="26454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conversation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 email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new fund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coffee with someone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diagram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new structure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Changing the name of something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Renaming a business process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Changing an API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Stopping things from happening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Starting new things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2" name="Google Shape;1122;p196"/>
          <p:cNvSpPr txBox="1"/>
          <p:nvPr/>
        </p:nvSpPr>
        <p:spPr>
          <a:xfrm>
            <a:off x="3085882" y="1879575"/>
            <a:ext cx="26991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new stream of revenue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Fixing a point of failure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Giving permission for something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Organising pay rises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Clearer outcomes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Defining the edges of a service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Costing up delivery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Applying for funding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Hiring people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Spending 6 months getting money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Making friends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123" name="Google Shape;1123;p196"/>
          <p:cNvSpPr txBox="1"/>
          <p:nvPr/>
        </p:nvSpPr>
        <p:spPr>
          <a:xfrm>
            <a:off x="6108236" y="1879575"/>
            <a:ext cx="26991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Making enemies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a community 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Rage-quitting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Taking breaks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Pillow plumping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Sticker designing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Powerpoint wrangling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Tear mopping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Morale</a:t>
            </a: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building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……</a:t>
            </a:r>
            <a:r>
              <a:rPr b="1" lang="en-GB" sz="1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27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19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This work isn’t easy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9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48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“The </a:t>
            </a:r>
            <a:r>
              <a:rPr b="1" lang="en-GB" sz="48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people</a:t>
            </a:r>
            <a:r>
              <a:rPr b="1" lang="en-GB" sz="48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who get stuff done are the ones who survive the longest”</a:t>
            </a:r>
            <a:endParaRPr b="1" sz="48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My first boss in the civil service</a:t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199"/>
          <p:cNvSpPr/>
          <p:nvPr/>
        </p:nvSpPr>
        <p:spPr>
          <a:xfrm>
            <a:off x="508625" y="1785525"/>
            <a:ext cx="7857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3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 want to go fast, go alone, you want to go far go together</a:t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36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39" name="Google Shape;1139;p1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981709"/>
            <a:ext cx="9144000" cy="7106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200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Just because it’s hard doesn’t mean it has to be complicated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201"/>
          <p:cNvSpPr/>
          <p:nvPr/>
        </p:nvSpPr>
        <p:spPr>
          <a:xfrm>
            <a:off x="0" y="-18700"/>
            <a:ext cx="9144000" cy="5162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0" name="Google Shape;1150;p201"/>
          <p:cNvPicPr preferRelativeResize="0"/>
          <p:nvPr/>
        </p:nvPicPr>
        <p:blipFill rotWithShape="1">
          <a:blip r:embed="rId3">
            <a:alphaModFix/>
          </a:blip>
          <a:srcRect b="0" l="0" r="0" t="1632"/>
          <a:stretch/>
        </p:blipFill>
        <p:spPr>
          <a:xfrm>
            <a:off x="957775" y="84175"/>
            <a:ext cx="7228449" cy="5059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5" name="Google Shape;1155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541024"/>
            <a:ext cx="9144000" cy="65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59" name="Shape 1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0" name="Google Shape;1160;p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"/>
            <a:ext cx="9143997" cy="53354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204"/>
          <p:cNvSpPr/>
          <p:nvPr/>
        </p:nvSpPr>
        <p:spPr>
          <a:xfrm>
            <a:off x="508625" y="2033250"/>
            <a:ext cx="82143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www.good.services</a:t>
            </a:r>
            <a:endParaRPr b="1" sz="4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34"/>
          <p:cNvPicPr preferRelativeResize="0"/>
          <p:nvPr/>
        </p:nvPicPr>
        <p:blipFill rotWithShape="1">
          <a:blip r:embed="rId3">
            <a:alphaModFix/>
          </a:blip>
          <a:srcRect b="14507" l="22337" r="22370" t="14100"/>
          <a:stretch/>
        </p:blipFill>
        <p:spPr>
          <a:xfrm>
            <a:off x="1999175" y="824900"/>
            <a:ext cx="5056149" cy="314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69" name="Shape 1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0" name="Google Shape;1170;p205"/>
          <p:cNvSpPr txBox="1"/>
          <p:nvPr>
            <p:ph type="title"/>
          </p:nvPr>
        </p:nvSpPr>
        <p:spPr>
          <a:xfrm>
            <a:off x="508500" y="522975"/>
            <a:ext cx="8127000" cy="4620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Thanks!</a:t>
            </a:r>
            <a:endParaRPr b="1"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t/>
            </a:r>
            <a:endParaRPr b="1" sz="51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206"/>
          <p:cNvSpPr txBox="1"/>
          <p:nvPr>
            <p:ph type="title"/>
          </p:nvPr>
        </p:nvSpPr>
        <p:spPr>
          <a:xfrm>
            <a:off x="508500" y="755775"/>
            <a:ext cx="8127000" cy="43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Thanks!</a:t>
            </a:r>
            <a:endParaRPr b="1" sz="5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3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@LouDowne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@T</a:t>
            </a: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heSchoolofGood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lou@good.services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30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www.good.services</a:t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t/>
            </a:r>
            <a:endParaRPr b="1" sz="30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6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" name="Google Shape;44;p17"/>
          <p:cNvPicPr preferRelativeResize="0"/>
          <p:nvPr/>
        </p:nvPicPr>
        <p:blipFill rotWithShape="1">
          <a:blip r:embed="rId3">
            <a:alphaModFix/>
          </a:blip>
          <a:srcRect b="0" l="0" r="0" t="50082"/>
          <a:stretch/>
        </p:blipFill>
        <p:spPr>
          <a:xfrm>
            <a:off x="-277375" y="648275"/>
            <a:ext cx="6850399" cy="38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4825" y="281425"/>
            <a:ext cx="2574376" cy="4580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3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What do we do when we reach a dead end?!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800" y="1207425"/>
            <a:ext cx="7276401" cy="272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625" y="152400"/>
            <a:ext cx="589676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38"/>
          <p:cNvSpPr/>
          <p:nvPr/>
        </p:nvSpPr>
        <p:spPr>
          <a:xfrm>
            <a:off x="2727025" y="407600"/>
            <a:ext cx="873300" cy="87300"/>
          </a:xfrm>
          <a:prstGeom prst="rect">
            <a:avLst/>
          </a:prstGeom>
          <a:solidFill>
            <a:srgbClr val="E9F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rgbClr val="FF585E"/>
                </a:solidFill>
              </a:rPr>
              <a:t>6 hours later….</a:t>
            </a:r>
            <a:endParaRPr b="1" sz="48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2625" y="611400"/>
            <a:ext cx="2998748" cy="3998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6275" y="359075"/>
            <a:ext cx="2491425" cy="4425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531150"/>
            <a:ext cx="9144003" cy="6858002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42"/>
          <p:cNvSpPr/>
          <p:nvPr/>
        </p:nvSpPr>
        <p:spPr>
          <a:xfrm rot="720196">
            <a:off x="6138866" y="3719431"/>
            <a:ext cx="1351653" cy="289842"/>
          </a:xfrm>
          <a:prstGeom prst="rect">
            <a:avLst/>
          </a:prstGeom>
          <a:solidFill>
            <a:srgbClr val="F8BC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23875"/>
            <a:ext cx="9143997" cy="6858021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3"/>
          <p:cNvSpPr/>
          <p:nvPr/>
        </p:nvSpPr>
        <p:spPr>
          <a:xfrm rot="-151567">
            <a:off x="8281037" y="3147933"/>
            <a:ext cx="490076" cy="105110"/>
          </a:xfrm>
          <a:prstGeom prst="rect">
            <a:avLst/>
          </a:prstGeom>
          <a:solidFill>
            <a:srgbClr val="F8BC3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463"/>
            <a:ext cx="5458600" cy="2704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3400" y="889325"/>
            <a:ext cx="3228200" cy="3364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Google Shape;4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541024"/>
            <a:ext cx="9144000" cy="6530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" y="-1568164"/>
            <a:ext cx="9144023" cy="6737478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45"/>
          <p:cNvSpPr/>
          <p:nvPr/>
        </p:nvSpPr>
        <p:spPr>
          <a:xfrm>
            <a:off x="6541425" y="3103775"/>
            <a:ext cx="1817100" cy="597900"/>
          </a:xfrm>
          <a:prstGeom prst="rect">
            <a:avLst/>
          </a:prstGeom>
          <a:noFill/>
          <a:ln cap="flat" cmpd="sng" w="76200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4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rgbClr val="FF585E"/>
                </a:solidFill>
              </a:rPr>
              <a:t>Is this the utopia </a:t>
            </a:r>
            <a:endParaRPr b="1" sz="4800">
              <a:solidFill>
                <a:srgbClr val="FF58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rgbClr val="FF585E"/>
                </a:solidFill>
              </a:rPr>
              <a:t>we all imagined?!</a:t>
            </a:r>
            <a:endParaRPr b="1" sz="48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7"/>
          <p:cNvSpPr txBox="1"/>
          <p:nvPr>
            <p:ph type="title"/>
          </p:nvPr>
        </p:nvSpPr>
        <p:spPr>
          <a:xfrm>
            <a:off x="508500" y="206375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Bad services </a:t>
            </a:r>
            <a:r>
              <a:rPr b="1" lang="en-GB" sz="4700">
                <a:solidFill>
                  <a:srgbClr val="F8BC31"/>
                </a:solidFill>
              </a:rPr>
              <a:t>cost us time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48"/>
          <p:cNvSpPr txBox="1"/>
          <p:nvPr>
            <p:ph type="title"/>
          </p:nvPr>
        </p:nvSpPr>
        <p:spPr>
          <a:xfrm>
            <a:off x="508500" y="206375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Bad services </a:t>
            </a:r>
            <a:r>
              <a:rPr b="1" lang="en-GB" sz="4700">
                <a:solidFill>
                  <a:srgbClr val="F8BC31"/>
                </a:solidFill>
              </a:rPr>
              <a:t>cost us money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49"/>
          <p:cNvSpPr txBox="1"/>
          <p:nvPr>
            <p:ph type="title"/>
          </p:nvPr>
        </p:nvSpPr>
        <p:spPr>
          <a:xfrm>
            <a:off x="508500" y="206375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Bad services </a:t>
            </a:r>
            <a:r>
              <a:rPr b="1" lang="en-GB" sz="4700">
                <a:solidFill>
                  <a:srgbClr val="F8BC31"/>
                </a:solidFill>
              </a:rPr>
              <a:t>put us at risk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0"/>
          <p:cNvSpPr txBox="1"/>
          <p:nvPr>
            <p:ph type="title"/>
          </p:nvPr>
        </p:nvSpPr>
        <p:spPr>
          <a:xfrm>
            <a:off x="508500" y="206375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Bad services </a:t>
            </a:r>
            <a:r>
              <a:rPr b="1" lang="en-GB" sz="4700">
                <a:solidFill>
                  <a:srgbClr val="F8BC31"/>
                </a:solidFill>
              </a:rPr>
              <a:t>ruin our lives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6176"/>
            <a:ext cx="9144003" cy="5415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6176"/>
            <a:ext cx="9144003" cy="541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52"/>
          <p:cNvSpPr/>
          <p:nvPr/>
        </p:nvSpPr>
        <p:spPr>
          <a:xfrm>
            <a:off x="9350" y="-158975"/>
            <a:ext cx="9144000" cy="5452200"/>
          </a:xfrm>
          <a:prstGeom prst="rect">
            <a:avLst/>
          </a:prstGeom>
          <a:solidFill>
            <a:srgbClr val="FFFFFF">
              <a:alpha val="52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52"/>
          <p:cNvSpPr txBox="1"/>
          <p:nvPr>
            <p:ph type="title"/>
          </p:nvPr>
        </p:nvSpPr>
        <p:spPr>
          <a:xfrm>
            <a:off x="508500" y="1103525"/>
            <a:ext cx="81270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57% taxis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6176"/>
            <a:ext cx="9144003" cy="541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53"/>
          <p:cNvSpPr/>
          <p:nvPr/>
        </p:nvSpPr>
        <p:spPr>
          <a:xfrm>
            <a:off x="9350" y="-158975"/>
            <a:ext cx="9144000" cy="5452200"/>
          </a:xfrm>
          <a:prstGeom prst="rect">
            <a:avLst/>
          </a:prstGeom>
          <a:solidFill>
            <a:srgbClr val="FFFFFF">
              <a:alpha val="52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53"/>
          <p:cNvSpPr txBox="1"/>
          <p:nvPr>
            <p:ph type="title"/>
          </p:nvPr>
        </p:nvSpPr>
        <p:spPr>
          <a:xfrm>
            <a:off x="508500" y="1103525"/>
            <a:ext cx="81270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57% taxis </a:t>
            </a:r>
            <a:endParaRPr b="1" sz="4800">
              <a:solidFill>
                <a:schemeClr val="dk1"/>
              </a:solidFill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25% delivery vans 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36176"/>
            <a:ext cx="9144003" cy="54158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4"/>
          <p:cNvSpPr/>
          <p:nvPr/>
        </p:nvSpPr>
        <p:spPr>
          <a:xfrm>
            <a:off x="9350" y="-158975"/>
            <a:ext cx="9144000" cy="5452200"/>
          </a:xfrm>
          <a:prstGeom prst="rect">
            <a:avLst/>
          </a:prstGeom>
          <a:solidFill>
            <a:srgbClr val="FFFFFF">
              <a:alpha val="52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54"/>
          <p:cNvSpPr txBox="1"/>
          <p:nvPr>
            <p:ph type="title"/>
          </p:nvPr>
        </p:nvSpPr>
        <p:spPr>
          <a:xfrm>
            <a:off x="508500" y="1103525"/>
            <a:ext cx="8127000" cy="40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-533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57% taxis</a:t>
            </a:r>
            <a:endParaRPr b="1" sz="4800">
              <a:solidFill>
                <a:schemeClr val="dk1"/>
              </a:solidFill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25% delivery vans </a:t>
            </a:r>
            <a:endParaRPr b="1" sz="4800">
              <a:solidFill>
                <a:schemeClr val="dk1"/>
              </a:solidFill>
            </a:endParaRPr>
          </a:p>
          <a:p>
            <a:pPr indent="-5334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4800"/>
              <a:buChar char="+"/>
            </a:pPr>
            <a:r>
              <a:rPr b="1" lang="en-GB" sz="4800">
                <a:solidFill>
                  <a:schemeClr val="dk1"/>
                </a:solidFill>
              </a:rPr>
              <a:t>£20 per m2 </a:t>
            </a:r>
            <a:endParaRPr b="1" sz="4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skills you (actually) need to deliver services 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that work*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We took part in this…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5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“The Sharing Economy”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5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We took part in this…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2" name="Google Shape;26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6784"/>
            <a:ext cx="9144003" cy="519706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57"/>
          <p:cNvSpPr/>
          <p:nvPr/>
        </p:nvSpPr>
        <p:spPr>
          <a:xfrm>
            <a:off x="4460825" y="3778125"/>
            <a:ext cx="1440300" cy="1038000"/>
          </a:xfrm>
          <a:prstGeom prst="rect">
            <a:avLst/>
          </a:prstGeom>
          <a:noFill/>
          <a:ln cap="flat" cmpd="sng" w="38100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57"/>
          <p:cNvSpPr/>
          <p:nvPr/>
        </p:nvSpPr>
        <p:spPr>
          <a:xfrm>
            <a:off x="2992575" y="4404700"/>
            <a:ext cx="1253100" cy="261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5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We took part in this…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0" name="Google Shape;270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424" y="0"/>
            <a:ext cx="955885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5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We took part in this…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76" name="Google Shape;27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07424" y="0"/>
            <a:ext cx="955885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59"/>
          <p:cNvSpPr txBox="1"/>
          <p:nvPr>
            <p:ph idx="2" type="title"/>
          </p:nvPr>
        </p:nvSpPr>
        <p:spPr>
          <a:xfrm>
            <a:off x="3187575" y="1384075"/>
            <a:ext cx="5371500" cy="375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2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   2010</a:t>
            </a:r>
            <a:endParaRPr b="1"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2400">
                <a:solidFill>
                  <a:srgbClr val="FF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AUSTERITY</a:t>
            </a:r>
            <a:endParaRPr b="1" sz="2400">
              <a:solidFill>
                <a:srgbClr val="FF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78" name="Google Shape;278;p59"/>
          <p:cNvCxnSpPr/>
          <p:nvPr/>
        </p:nvCxnSpPr>
        <p:spPr>
          <a:xfrm flipH="1">
            <a:off x="3939600" y="3659325"/>
            <a:ext cx="9300" cy="692100"/>
          </a:xfrm>
          <a:prstGeom prst="straightConnector1">
            <a:avLst/>
          </a:prstGeom>
          <a:noFill/>
          <a:ln cap="flat" cmpd="sng" w="38100">
            <a:solidFill>
              <a:srgbClr val="FF585E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Google Shape;283;p60"/>
          <p:cNvPicPr preferRelativeResize="0"/>
          <p:nvPr/>
        </p:nvPicPr>
        <p:blipFill rotWithShape="1">
          <a:blip r:embed="rId3">
            <a:alphaModFix/>
          </a:blip>
          <a:srcRect b="2880" l="3003" r="2852" t="3293"/>
          <a:stretch/>
        </p:blipFill>
        <p:spPr>
          <a:xfrm>
            <a:off x="0" y="-879116"/>
            <a:ext cx="9154601" cy="6922882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60"/>
          <p:cNvSpPr/>
          <p:nvPr/>
        </p:nvSpPr>
        <p:spPr>
          <a:xfrm>
            <a:off x="-25" y="-497425"/>
            <a:ext cx="9144000" cy="9069900"/>
          </a:xfrm>
          <a:prstGeom prst="rect">
            <a:avLst/>
          </a:prstGeom>
          <a:solidFill>
            <a:srgbClr val="000000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60"/>
          <p:cNvSpPr txBox="1"/>
          <p:nvPr/>
        </p:nvSpPr>
        <p:spPr>
          <a:xfrm>
            <a:off x="508625" y="1261625"/>
            <a:ext cx="79188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professions more harmful than industrial design, but only a very few of them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Victor Papeneck</a:t>
            </a:r>
            <a:endParaRPr b="1"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61"/>
          <p:cNvPicPr preferRelativeResize="0"/>
          <p:nvPr/>
        </p:nvPicPr>
        <p:blipFill rotWithShape="1">
          <a:blip r:embed="rId3">
            <a:alphaModFix/>
          </a:blip>
          <a:srcRect b="2880" l="3003" r="2852" t="3293"/>
          <a:stretch/>
        </p:blipFill>
        <p:spPr>
          <a:xfrm>
            <a:off x="0" y="-879116"/>
            <a:ext cx="9154601" cy="6922882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61"/>
          <p:cNvSpPr/>
          <p:nvPr/>
        </p:nvSpPr>
        <p:spPr>
          <a:xfrm>
            <a:off x="-25" y="-497425"/>
            <a:ext cx="9144000" cy="9069900"/>
          </a:xfrm>
          <a:prstGeom prst="rect">
            <a:avLst/>
          </a:prstGeom>
          <a:solidFill>
            <a:srgbClr val="000000">
              <a:alpha val="458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61"/>
          <p:cNvSpPr txBox="1"/>
          <p:nvPr/>
        </p:nvSpPr>
        <p:spPr>
          <a:xfrm>
            <a:off x="508625" y="1261625"/>
            <a:ext cx="7918800" cy="3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are professions more harmful than industrial design, but only a very few  service design is one of them</a:t>
            </a:r>
            <a:endParaRPr b="1" sz="36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Victor </a:t>
            </a:r>
            <a:r>
              <a:rPr b="1" lang="en-GB" sz="20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Papanek (+ Lou Downe)</a:t>
            </a:r>
            <a:endParaRPr b="1" sz="20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293" name="Google Shape;293;p61"/>
          <p:cNvCxnSpPr/>
          <p:nvPr/>
        </p:nvCxnSpPr>
        <p:spPr>
          <a:xfrm>
            <a:off x="5450425" y="2148425"/>
            <a:ext cx="2349600" cy="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4" name="Google Shape;294;p61"/>
          <p:cNvCxnSpPr/>
          <p:nvPr/>
        </p:nvCxnSpPr>
        <p:spPr>
          <a:xfrm>
            <a:off x="427575" y="2692425"/>
            <a:ext cx="1995900" cy="27600"/>
          </a:xfrm>
          <a:prstGeom prst="straightConnector1">
            <a:avLst/>
          </a:prstGeom>
          <a:noFill/>
          <a:ln cap="flat" cmpd="sng" w="76200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62"/>
          <p:cNvSpPr txBox="1"/>
          <p:nvPr>
            <p:ph type="title"/>
          </p:nvPr>
        </p:nvSpPr>
        <p:spPr>
          <a:xfrm>
            <a:off x="508500" y="1702025"/>
            <a:ext cx="8127000" cy="34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The law isn’t going</a:t>
            </a:r>
            <a:endParaRPr b="1" sz="4700">
              <a:solidFill>
                <a:srgbClr val="FF585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to save us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3"/>
          <p:cNvSpPr txBox="1"/>
          <p:nvPr>
            <p:ph type="title"/>
          </p:nvPr>
        </p:nvSpPr>
        <p:spPr>
          <a:xfrm>
            <a:off x="402675" y="206370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2019</a:t>
            </a:r>
            <a:endParaRPr b="1" sz="47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4"/>
          <p:cNvSpPr txBox="1"/>
          <p:nvPr>
            <p:ph type="title"/>
          </p:nvPr>
        </p:nvSpPr>
        <p:spPr>
          <a:xfrm>
            <a:off x="402675" y="2063700"/>
            <a:ext cx="8127000" cy="30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700">
                <a:solidFill>
                  <a:srgbClr val="FF585E"/>
                </a:solidFill>
              </a:rPr>
              <a:t>                      Vs   </a:t>
            </a:r>
            <a:r>
              <a:rPr b="1" lang="en-GB" sz="7000">
                <a:solidFill>
                  <a:srgbClr val="FF585E"/>
                </a:solidFill>
              </a:rPr>
              <a:t>🇫🇷</a:t>
            </a:r>
            <a:endParaRPr b="1" sz="7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10" name="Google Shape;3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2148" y="1672175"/>
            <a:ext cx="1349350" cy="1799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0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36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Writing business cases</a:t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36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Leading stakeholders</a:t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36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Measuring services</a:t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36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Prototyping services</a:t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-GB" sz="36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Building service literacy</a:t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1" sz="36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65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Information S</a:t>
            </a: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ociety</a:t>
            </a: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 Service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6" name="Google Shape;316;p65"/>
          <p:cNvSpPr/>
          <p:nvPr/>
        </p:nvSpPr>
        <p:spPr>
          <a:xfrm>
            <a:off x="798000" y="2384575"/>
            <a:ext cx="2835300" cy="1257900"/>
          </a:xfrm>
          <a:prstGeom prst="rect">
            <a:avLst/>
          </a:prstGeom>
          <a:solidFill>
            <a:srgbClr val="41F79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do: refine</a:t>
            </a:r>
            <a:endParaRPr/>
          </a:p>
        </p:txBody>
      </p:sp>
      <p:pic>
        <p:nvPicPr>
          <p:cNvPr id="317" name="Google Shape;31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765"/>
            <a:ext cx="9143997" cy="7067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66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Information Society Service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3" name="Google Shape;323;p66"/>
          <p:cNvSpPr/>
          <p:nvPr/>
        </p:nvSpPr>
        <p:spPr>
          <a:xfrm>
            <a:off x="798000" y="2384575"/>
            <a:ext cx="2835300" cy="1257900"/>
          </a:xfrm>
          <a:prstGeom prst="rect">
            <a:avLst/>
          </a:prstGeom>
          <a:solidFill>
            <a:srgbClr val="41F79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do: refine</a:t>
            </a:r>
            <a:endParaRPr/>
          </a:p>
        </p:txBody>
      </p:sp>
      <p:pic>
        <p:nvPicPr>
          <p:cNvPr id="324" name="Google Shape;324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765"/>
            <a:ext cx="9143997" cy="70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66"/>
          <p:cNvSpPr/>
          <p:nvPr/>
        </p:nvSpPr>
        <p:spPr>
          <a:xfrm>
            <a:off x="28050" y="-46750"/>
            <a:ext cx="9144000" cy="5340000"/>
          </a:xfrm>
          <a:prstGeom prst="rect">
            <a:avLst/>
          </a:prstGeom>
          <a:solidFill>
            <a:srgbClr val="000000">
              <a:alpha val="37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6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Hoguet Law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67"/>
          <p:cNvSpPr/>
          <p:nvPr/>
        </p:nvSpPr>
        <p:spPr>
          <a:xfrm>
            <a:off x="0" y="18700"/>
            <a:ext cx="9144000" cy="514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2" name="Google Shape;332;p67"/>
          <p:cNvPicPr preferRelativeResize="0"/>
          <p:nvPr/>
        </p:nvPicPr>
        <p:blipFill rotWithShape="1">
          <a:blip r:embed="rId3">
            <a:alphaModFix/>
          </a:blip>
          <a:srcRect b="0" l="17143" r="0" t="0"/>
          <a:stretch/>
        </p:blipFill>
        <p:spPr>
          <a:xfrm>
            <a:off x="800187" y="0"/>
            <a:ext cx="7543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68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Information Society Service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68"/>
          <p:cNvSpPr/>
          <p:nvPr/>
        </p:nvSpPr>
        <p:spPr>
          <a:xfrm>
            <a:off x="798000" y="2384575"/>
            <a:ext cx="2835300" cy="1257900"/>
          </a:xfrm>
          <a:prstGeom prst="rect">
            <a:avLst/>
          </a:prstGeom>
          <a:solidFill>
            <a:srgbClr val="41F79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 do: refine</a:t>
            </a:r>
            <a:endParaRPr/>
          </a:p>
        </p:txBody>
      </p:sp>
      <p:pic>
        <p:nvPicPr>
          <p:cNvPr id="339" name="Google Shape;33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7765"/>
            <a:ext cx="9143997" cy="706783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8"/>
          <p:cNvSpPr/>
          <p:nvPr/>
        </p:nvSpPr>
        <p:spPr>
          <a:xfrm>
            <a:off x="28050" y="-46750"/>
            <a:ext cx="9144000" cy="5340000"/>
          </a:xfrm>
          <a:prstGeom prst="rect">
            <a:avLst/>
          </a:prstGeom>
          <a:solidFill>
            <a:srgbClr val="000000">
              <a:alpha val="37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6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Hoguet Law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Society Service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342" name="Google Shape;342;p68"/>
          <p:cNvCxnSpPr/>
          <p:nvPr/>
        </p:nvCxnSpPr>
        <p:spPr>
          <a:xfrm>
            <a:off x="346025" y="2225725"/>
            <a:ext cx="39933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455417"/>
            <a:ext cx="9143997" cy="605433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Google Shape;35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500075"/>
            <a:ext cx="9144024" cy="6143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Google Shape;35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" y="-500075"/>
            <a:ext cx="9144024" cy="6143652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71"/>
          <p:cNvSpPr/>
          <p:nvPr/>
        </p:nvSpPr>
        <p:spPr>
          <a:xfrm>
            <a:off x="28050" y="-46750"/>
            <a:ext cx="9144000" cy="5340000"/>
          </a:xfrm>
          <a:prstGeom prst="rect">
            <a:avLst/>
          </a:prstGeom>
          <a:solidFill>
            <a:srgbClr val="000000">
              <a:alpha val="3797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71"/>
          <p:cNvSpPr txBox="1"/>
          <p:nvPr/>
        </p:nvSpPr>
        <p:spPr>
          <a:xfrm>
            <a:off x="508625" y="1310125"/>
            <a:ext cx="7918800" cy="3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GB" sz="36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“Service normally provided for remuneration at a distance by electronic means at the individual request of the recipient of the services”</a:t>
            </a:r>
            <a:endParaRPr b="1" i="1" sz="24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Information society service</a:t>
            </a:r>
            <a:endParaRPr b="1" sz="2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72"/>
          <p:cNvSpPr/>
          <p:nvPr/>
        </p:nvSpPr>
        <p:spPr>
          <a:xfrm>
            <a:off x="9700" y="-9700"/>
            <a:ext cx="9144000" cy="51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5" name="Google Shape;365;p72"/>
          <p:cNvPicPr preferRelativeResize="0"/>
          <p:nvPr/>
        </p:nvPicPr>
        <p:blipFill rotWithShape="1">
          <a:blip r:embed="rId3">
            <a:alphaModFix/>
          </a:blip>
          <a:srcRect b="1370" l="18573" r="0" t="0"/>
          <a:stretch/>
        </p:blipFill>
        <p:spPr>
          <a:xfrm>
            <a:off x="849163" y="-4900"/>
            <a:ext cx="744567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72"/>
          <p:cNvSpPr/>
          <p:nvPr/>
        </p:nvSpPr>
        <p:spPr>
          <a:xfrm>
            <a:off x="1346225" y="1824500"/>
            <a:ext cx="6948600" cy="407700"/>
          </a:xfrm>
          <a:prstGeom prst="rect">
            <a:avLst/>
          </a:prstGeom>
          <a:noFill/>
          <a:ln cap="flat" cmpd="sng" w="38100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3"/>
          <p:cNvSpPr/>
          <p:nvPr/>
        </p:nvSpPr>
        <p:spPr>
          <a:xfrm>
            <a:off x="9700" y="-9700"/>
            <a:ext cx="9144000" cy="5153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2" name="Google Shape;372;p73"/>
          <p:cNvPicPr preferRelativeResize="0"/>
          <p:nvPr/>
        </p:nvPicPr>
        <p:blipFill rotWithShape="1">
          <a:blip r:embed="rId3">
            <a:alphaModFix/>
          </a:blip>
          <a:srcRect b="1417" l="22021" r="0" t="850"/>
          <a:stretch/>
        </p:blipFill>
        <p:spPr>
          <a:xfrm>
            <a:off x="1067725" y="38825"/>
            <a:ext cx="7008548" cy="50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73"/>
          <p:cNvSpPr/>
          <p:nvPr/>
        </p:nvSpPr>
        <p:spPr>
          <a:xfrm>
            <a:off x="1221500" y="1339250"/>
            <a:ext cx="6948600" cy="941400"/>
          </a:xfrm>
          <a:prstGeom prst="rect">
            <a:avLst/>
          </a:prstGeom>
          <a:noFill/>
          <a:ln cap="flat" cmpd="sng" w="38100">
            <a:solidFill>
              <a:srgbClr val="F0163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74"/>
          <p:cNvSpPr txBox="1"/>
          <p:nvPr/>
        </p:nvSpPr>
        <p:spPr>
          <a:xfrm>
            <a:off x="508625" y="1310125"/>
            <a:ext cx="7918800" cy="33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ie.</a:t>
            </a: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 if you don’t own the thing </a:t>
            </a: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itself</a:t>
            </a:r>
            <a:r>
              <a:rPr b="1" lang="en-GB" sz="3600">
                <a:latin typeface="Helvetica Neue"/>
                <a:ea typeface="Helvetica Neue"/>
                <a:cs typeface="Helvetica Neue"/>
                <a:sym typeface="Helvetica Neue"/>
              </a:rPr>
              <a:t> you’re not responsible for what happens as a result of people using that thing</a:t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1"/>
          <p:cNvSpPr txBox="1"/>
          <p:nvPr>
            <p:ph type="title"/>
          </p:nvPr>
        </p:nvSpPr>
        <p:spPr>
          <a:xfrm>
            <a:off x="508500" y="1314325"/>
            <a:ext cx="81270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 services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laws represent what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we already believe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76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We believe that being a service allows us to break rules that we apply to everything else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7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394" name="Google Shape;3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80285"/>
            <a:ext cx="9144001" cy="61040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78"/>
          <p:cNvPicPr preferRelativeResize="0"/>
          <p:nvPr/>
        </p:nvPicPr>
        <p:blipFill rotWithShape="1">
          <a:blip r:embed="rId3">
            <a:alphaModFix/>
          </a:blip>
          <a:srcRect b="9116" l="0" r="0" t="12898"/>
          <a:stretch/>
        </p:blipFill>
        <p:spPr>
          <a:xfrm>
            <a:off x="0" y="0"/>
            <a:ext cx="9144003" cy="5348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4" name="Google Shape;404;p79"/>
          <p:cNvPicPr preferRelativeResize="0"/>
          <p:nvPr/>
        </p:nvPicPr>
        <p:blipFill rotWithShape="1">
          <a:blip r:embed="rId3">
            <a:alphaModFix/>
          </a:blip>
          <a:srcRect b="9116" l="0" r="0" t="12898"/>
          <a:stretch/>
        </p:blipFill>
        <p:spPr>
          <a:xfrm>
            <a:off x="0" y="0"/>
            <a:ext cx="9144003" cy="5348340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79"/>
          <p:cNvSpPr/>
          <p:nvPr/>
        </p:nvSpPr>
        <p:spPr>
          <a:xfrm>
            <a:off x="87500" y="4457150"/>
            <a:ext cx="9056400" cy="28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80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4800">
                <a:solidFill>
                  <a:schemeClr val="dk1"/>
                </a:solidFill>
              </a:rPr>
              <a:t>BS 6008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ISO 3103</a:t>
            </a:r>
            <a:endParaRPr b="1" sz="4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1" name="Google Shape;411;p80"/>
          <p:cNvSpPr txBox="1"/>
          <p:nvPr/>
        </p:nvSpPr>
        <p:spPr>
          <a:xfrm>
            <a:off x="3672425" y="156675"/>
            <a:ext cx="4907400" cy="436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9000">
                <a:latin typeface="Helvetica Neue"/>
                <a:ea typeface="Helvetica Neue"/>
                <a:cs typeface="Helvetica Neue"/>
                <a:sym typeface="Helvetica Neue"/>
              </a:rPr>
              <a:t>☕️</a:t>
            </a:r>
            <a:endParaRPr b="1" sz="9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81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dk1"/>
                </a:solidFill>
              </a:rPr>
              <a:t>We don’t hold services to the same standard we expect of the rest of the world</a:t>
            </a:r>
            <a:endParaRPr b="1" sz="48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82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2" name="Google Shape;422;p82"/>
          <p:cNvSpPr/>
          <p:nvPr/>
        </p:nvSpPr>
        <p:spPr>
          <a:xfrm>
            <a:off x="779225" y="1689525"/>
            <a:ext cx="2835300" cy="1257900"/>
          </a:xfrm>
          <a:prstGeom prst="rect">
            <a:avLst/>
          </a:prstGeom>
          <a:solidFill>
            <a:srgbClr val="41F79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Ryanair 0 you must print your boarding pass or pay £60 </a:t>
            </a:r>
            <a:endParaRPr/>
          </a:p>
        </p:txBody>
      </p:sp>
      <p:pic>
        <p:nvPicPr>
          <p:cNvPr id="423" name="Google Shape;423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83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9" name="Google Shape;429;p83"/>
          <p:cNvSpPr/>
          <p:nvPr/>
        </p:nvSpPr>
        <p:spPr>
          <a:xfrm>
            <a:off x="779225" y="1689525"/>
            <a:ext cx="2835300" cy="1257900"/>
          </a:xfrm>
          <a:prstGeom prst="rect">
            <a:avLst/>
          </a:prstGeom>
          <a:solidFill>
            <a:srgbClr val="41F79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Ryanair 0 you must print your boarding pass or pay £60 </a:t>
            </a:r>
            <a:endParaRPr/>
          </a:p>
        </p:txBody>
      </p:sp>
      <p:pic>
        <p:nvPicPr>
          <p:cNvPr id="430" name="Google Shape;43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83"/>
          <p:cNvSpPr/>
          <p:nvPr/>
        </p:nvSpPr>
        <p:spPr>
          <a:xfrm>
            <a:off x="10575" y="-52925"/>
            <a:ext cx="9144000" cy="5205900"/>
          </a:xfrm>
          <a:prstGeom prst="rect">
            <a:avLst/>
          </a:prstGeom>
          <a:solidFill>
            <a:srgbClr val="000000">
              <a:alpha val="61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8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£60 if you don’t print or save your boarding pass</a:t>
            </a:r>
            <a:endParaRPr b="1" sz="4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4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38" name="Google Shape;43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190"/>
            <a:ext cx="9144023" cy="5223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2"/>
          <p:cNvSpPr txBox="1"/>
          <p:nvPr>
            <p:ph type="title"/>
          </p:nvPr>
        </p:nvSpPr>
        <p:spPr>
          <a:xfrm>
            <a:off x="508500" y="1314325"/>
            <a:ext cx="81270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 services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latin typeface="Helvetica Neue"/>
                <a:ea typeface="Helvetica Neue"/>
                <a:cs typeface="Helvetica Neue"/>
                <a:sym typeface="Helvetica Neue"/>
              </a:rPr>
              <a:t>Why they happen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85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44" name="Google Shape;444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40190"/>
            <a:ext cx="9144023" cy="5223880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5"/>
          <p:cNvSpPr/>
          <p:nvPr/>
        </p:nvSpPr>
        <p:spPr>
          <a:xfrm>
            <a:off x="10575" y="-52925"/>
            <a:ext cx="9144000" cy="5205900"/>
          </a:xfrm>
          <a:prstGeom prst="rect">
            <a:avLst/>
          </a:prstGeom>
          <a:solidFill>
            <a:srgbClr val="000000">
              <a:alpha val="61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Guaranteed price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But if you want 24 hour claim support?!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86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2" name="Google Shape;452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87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58" name="Google Shape;458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87"/>
          <p:cNvSpPr/>
          <p:nvPr/>
        </p:nvSpPr>
        <p:spPr>
          <a:xfrm>
            <a:off x="10575" y="-52925"/>
            <a:ext cx="9144000" cy="5205900"/>
          </a:xfrm>
          <a:prstGeom prst="rect">
            <a:avLst/>
          </a:prstGeom>
          <a:solidFill>
            <a:srgbClr val="000000">
              <a:alpha val="49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8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API only services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88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66" name="Google Shape;466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88"/>
          <p:cNvSpPr/>
          <p:nvPr/>
        </p:nvSpPr>
        <p:spPr>
          <a:xfrm>
            <a:off x="10575" y="-52925"/>
            <a:ext cx="9144000" cy="5205900"/>
          </a:xfrm>
          <a:prstGeom prst="rect">
            <a:avLst/>
          </a:prstGeom>
          <a:solidFill>
            <a:srgbClr val="000000">
              <a:alpha val="49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8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API only services</a:t>
            </a:r>
            <a:endParaRPr b="1" sz="4800">
              <a:solidFill>
                <a:schemeClr val="lt1"/>
              </a:solidFill>
            </a:endParaRPr>
          </a:p>
        </p:txBody>
      </p:sp>
      <p:cxnSp>
        <p:nvCxnSpPr>
          <p:cNvPr id="469" name="Google Shape;469;p88"/>
          <p:cNvCxnSpPr/>
          <p:nvPr/>
        </p:nvCxnSpPr>
        <p:spPr>
          <a:xfrm>
            <a:off x="405625" y="2618500"/>
            <a:ext cx="53772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89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475" name="Google Shape;475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1257"/>
            <a:ext cx="9144003" cy="5206012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89"/>
          <p:cNvSpPr/>
          <p:nvPr/>
        </p:nvSpPr>
        <p:spPr>
          <a:xfrm>
            <a:off x="10575" y="-52925"/>
            <a:ext cx="9144000" cy="5205900"/>
          </a:xfrm>
          <a:prstGeom prst="rect">
            <a:avLst/>
          </a:prstGeom>
          <a:solidFill>
            <a:srgbClr val="000000">
              <a:alpha val="497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89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Privatised with </a:t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800">
                <a:solidFill>
                  <a:schemeClr val="lt1"/>
                </a:solidFill>
              </a:rPr>
              <a:t>no media coverage</a:t>
            </a:r>
            <a:endParaRPr b="1" sz="4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90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How do we get out</a:t>
            </a:r>
            <a:endParaRPr b="1" sz="5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of this mess?!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91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Service literacy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92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What does it mean</a:t>
            </a:r>
            <a:endParaRPr b="1" sz="5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to provide a service?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1F796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9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300">
                <a:latin typeface="Helvetica Neue"/>
                <a:ea typeface="Helvetica Neue"/>
                <a:cs typeface="Helvetica Neue"/>
                <a:sym typeface="Helvetica Neue"/>
              </a:rPr>
              <a:t>What standards do we hold ourselves to?</a:t>
            </a:r>
            <a:endParaRPr b="1" sz="72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94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 things </a:t>
            </a: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3"/>
          <p:cNvSpPr txBox="1"/>
          <p:nvPr>
            <p:ph type="title"/>
          </p:nvPr>
        </p:nvSpPr>
        <p:spPr>
          <a:xfrm>
            <a:off x="508500" y="1314325"/>
            <a:ext cx="8127000" cy="38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 services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latin typeface="Helvetica Neue"/>
                <a:ea typeface="Helvetica Neue"/>
                <a:cs typeface="Helvetica Neue"/>
                <a:sym typeface="Helvetica Neue"/>
              </a:rPr>
              <a:t>Why they happen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4600">
                <a:latin typeface="Helvetica Neue"/>
                <a:ea typeface="Helvetica Neue"/>
                <a:cs typeface="Helvetica Neue"/>
                <a:sym typeface="Helvetica Neue"/>
              </a:rPr>
              <a:t>How we get out of this mess</a:t>
            </a:r>
            <a:endParaRPr b="1" sz="4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95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Seeing services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96"/>
          <p:cNvSpPr txBox="1"/>
          <p:nvPr>
            <p:ph type="title"/>
          </p:nvPr>
        </p:nvSpPr>
        <p:spPr>
          <a:xfrm>
            <a:off x="508500" y="1040500"/>
            <a:ext cx="7886400" cy="36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550" lIns="20550" spcFirstLastPara="1" rIns="20550" wrap="square" tIns="205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What is the one type of design where we don’t know what we’re actually designing?!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2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4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97"/>
          <p:cNvSpPr txBox="1"/>
          <p:nvPr/>
        </p:nvSpPr>
        <p:spPr>
          <a:xfrm>
            <a:off x="508625" y="4275"/>
            <a:ext cx="7918800" cy="462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18" name="Google Shape;518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-552449"/>
            <a:ext cx="9144001" cy="9144001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97"/>
          <p:cNvSpPr txBox="1"/>
          <p:nvPr/>
        </p:nvSpPr>
        <p:spPr>
          <a:xfrm>
            <a:off x="7524400" y="45488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Yeon 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/>
              <a:t>Jinyeong</a:t>
            </a:r>
            <a:endParaRPr b="1" sz="4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98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 service is something that helps someone to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 something</a:t>
            </a:r>
            <a:endParaRPr b="1" sz="5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99"/>
          <p:cNvSpPr txBox="1"/>
          <p:nvPr>
            <p:ph idx="1" type="body"/>
          </p:nvPr>
        </p:nvSpPr>
        <p:spPr>
          <a:xfrm>
            <a:off x="457200" y="679025"/>
            <a:ext cx="3420900" cy="362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0">
                <a:solidFill>
                  <a:srgbClr val="FFFFFF"/>
                </a:solidFill>
              </a:rPr>
              <a:t>Sell a car</a:t>
            </a:r>
            <a:endParaRPr sz="6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>
              <a:solidFill>
                <a:srgbClr val="FFFFFF"/>
              </a:solidFill>
            </a:endParaRPr>
          </a:p>
        </p:txBody>
      </p:sp>
      <p:pic>
        <p:nvPicPr>
          <p:cNvPr descr="James Kat David 2 023.jpg" id="530" name="Google Shape;530;p99"/>
          <p:cNvPicPr preferRelativeResize="0"/>
          <p:nvPr/>
        </p:nvPicPr>
        <p:blipFill rotWithShape="1">
          <a:blip r:embed="rId3">
            <a:alphaModFix/>
          </a:blip>
          <a:srcRect b="6326" l="0" r="289" t="641"/>
          <a:stretch/>
        </p:blipFill>
        <p:spPr>
          <a:xfrm>
            <a:off x="0" y="0"/>
            <a:ext cx="9184100" cy="561655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99"/>
          <p:cNvSpPr/>
          <p:nvPr/>
        </p:nvSpPr>
        <p:spPr>
          <a:xfrm>
            <a:off x="0" y="0"/>
            <a:ext cx="22395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99"/>
          <p:cNvSpPr txBox="1"/>
          <p:nvPr>
            <p:ph idx="2" type="body"/>
          </p:nvPr>
        </p:nvSpPr>
        <p:spPr>
          <a:xfrm>
            <a:off x="457200" y="679025"/>
            <a:ext cx="3420900" cy="40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Learn to drive</a:t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mes Kat David 2 021 (1).jpg" id="537" name="Google Shape;537;p100"/>
          <p:cNvPicPr preferRelativeResize="0"/>
          <p:nvPr/>
        </p:nvPicPr>
        <p:blipFill rotWithShape="1">
          <a:blip r:embed="rId3">
            <a:alphaModFix/>
          </a:blip>
          <a:srcRect b="3148" l="0" r="0" t="3148"/>
          <a:stretch/>
        </p:blipFill>
        <p:spPr>
          <a:xfrm>
            <a:off x="0" y="-528425"/>
            <a:ext cx="9144000" cy="5671926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100"/>
          <p:cNvSpPr txBox="1"/>
          <p:nvPr>
            <p:ph idx="1" type="body"/>
          </p:nvPr>
        </p:nvSpPr>
        <p:spPr>
          <a:xfrm>
            <a:off x="457200" y="679025"/>
            <a:ext cx="3420900" cy="40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Buy a car</a:t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ames Kat David 2 022.jpg" id="543" name="Google Shape;543;p101"/>
          <p:cNvPicPr preferRelativeResize="0"/>
          <p:nvPr/>
        </p:nvPicPr>
        <p:blipFill rotWithShape="1">
          <a:blip r:embed="rId3">
            <a:alphaModFix/>
          </a:blip>
          <a:srcRect b="7561" l="0" r="289" t="6608"/>
          <a:stretch/>
        </p:blipFill>
        <p:spPr>
          <a:xfrm>
            <a:off x="0" y="0"/>
            <a:ext cx="91818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101"/>
          <p:cNvSpPr/>
          <p:nvPr/>
        </p:nvSpPr>
        <p:spPr>
          <a:xfrm>
            <a:off x="0" y="-25"/>
            <a:ext cx="24006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101"/>
          <p:cNvSpPr/>
          <p:nvPr/>
        </p:nvSpPr>
        <p:spPr>
          <a:xfrm>
            <a:off x="0" y="-25"/>
            <a:ext cx="20196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6" name="Google Shape;546;p101"/>
          <p:cNvSpPr/>
          <p:nvPr/>
        </p:nvSpPr>
        <p:spPr>
          <a:xfrm>
            <a:off x="0" y="-25"/>
            <a:ext cx="15624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7" name="Google Shape;547;p101"/>
          <p:cNvSpPr txBox="1"/>
          <p:nvPr>
            <p:ph idx="1" type="body"/>
          </p:nvPr>
        </p:nvSpPr>
        <p:spPr>
          <a:xfrm>
            <a:off x="457200" y="679025"/>
            <a:ext cx="3420900" cy="402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Employ</a:t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5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someone</a:t>
            </a:r>
            <a:endParaRPr b="1" sz="5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5000">
              <a:solidFill>
                <a:srgbClr val="FFFFFF"/>
              </a:solidFill>
            </a:endParaRPr>
          </a:p>
        </p:txBody>
      </p:sp>
      <p:sp>
        <p:nvSpPr>
          <p:cNvPr id="548" name="Google Shape;548;p101"/>
          <p:cNvSpPr/>
          <p:nvPr/>
        </p:nvSpPr>
        <p:spPr>
          <a:xfrm>
            <a:off x="0" y="0"/>
            <a:ext cx="762000" cy="5285400"/>
          </a:xfrm>
          <a:prstGeom prst="rect">
            <a:avLst/>
          </a:prstGeom>
          <a:solidFill>
            <a:srgbClr val="000000">
              <a:alpha val="4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102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Our user gets to decide what the service is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103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10k services</a:t>
            </a:r>
            <a:endParaRPr b="1" sz="6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 departments</a:t>
            </a:r>
            <a:endParaRPr b="1" sz="6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05B8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418,343 people</a:t>
            </a:r>
            <a:endParaRPr b="1" sz="6000">
              <a:solidFill>
                <a:srgbClr val="05B8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59" name="Google Shape;55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1453"/>
            <a:ext cx="9144000" cy="544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104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10k services</a:t>
            </a:r>
            <a:endParaRPr b="1" sz="6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 departments</a:t>
            </a:r>
            <a:endParaRPr b="1" sz="6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05B8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418,343 people</a:t>
            </a:r>
            <a:endParaRPr b="1" sz="6000">
              <a:solidFill>
                <a:srgbClr val="05B8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5" name="Google Shape;565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1453"/>
            <a:ext cx="9144000" cy="5446405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104"/>
          <p:cNvSpPr/>
          <p:nvPr/>
        </p:nvSpPr>
        <p:spPr>
          <a:xfrm>
            <a:off x="11200" y="-134475"/>
            <a:ext cx="9144000" cy="5429400"/>
          </a:xfrm>
          <a:prstGeom prst="rect">
            <a:avLst/>
          </a:prstGeom>
          <a:solidFill>
            <a:srgbClr val="000000">
              <a:alpha val="327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104"/>
          <p:cNvSpPr txBox="1"/>
          <p:nvPr>
            <p:ph idx="2"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500,000 pages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1.7m visits per week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9144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24"/>
          <p:cNvSpPr txBox="1"/>
          <p:nvPr/>
        </p:nvSpPr>
        <p:spPr>
          <a:xfrm>
            <a:off x="508624" y="1190875"/>
            <a:ext cx="6950700" cy="26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50" lIns="17150" spcFirstLastPara="1" rIns="17150" wrap="square" tIns="171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38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It’s 11.53pm</a:t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8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105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F58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10k services</a:t>
            </a:r>
            <a:endParaRPr b="1" sz="6000">
              <a:solidFill>
                <a:srgbClr val="FF585E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25 departments</a:t>
            </a:r>
            <a:endParaRPr b="1" sz="6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rgbClr val="05B894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418,343 people</a:t>
            </a:r>
            <a:endParaRPr b="1" sz="6000">
              <a:solidFill>
                <a:srgbClr val="05B894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73" name="Google Shape;573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51453"/>
            <a:ext cx="9144000" cy="5446405"/>
          </a:xfrm>
          <a:prstGeom prst="rect">
            <a:avLst/>
          </a:prstGeom>
          <a:noFill/>
          <a:ln>
            <a:noFill/>
          </a:ln>
        </p:spPr>
      </p:pic>
      <p:sp>
        <p:nvSpPr>
          <p:cNvPr id="574" name="Google Shape;574;p105"/>
          <p:cNvSpPr/>
          <p:nvPr/>
        </p:nvSpPr>
        <p:spPr>
          <a:xfrm>
            <a:off x="11200" y="-134475"/>
            <a:ext cx="9144000" cy="5429400"/>
          </a:xfrm>
          <a:prstGeom prst="rect">
            <a:avLst/>
          </a:prstGeom>
          <a:solidFill>
            <a:srgbClr val="000000">
              <a:alpha val="3274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105"/>
          <p:cNvSpPr txBox="1"/>
          <p:nvPr>
            <p:ph idx="2"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Almost no visits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60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 the home page</a:t>
            </a:r>
            <a:endParaRPr b="1" sz="60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106"/>
          <p:cNvSpPr txBox="1"/>
          <p:nvPr>
            <p:ph idx="1" type="body"/>
          </p:nvPr>
        </p:nvSpPr>
        <p:spPr>
          <a:xfrm>
            <a:off x="457200" y="450425"/>
            <a:ext cx="8229600" cy="424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Reporting of Injuries, Diseases and Dangerous Occurrences Regulations 1995 (RIDDOR)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Registrations for Knowledge Transfer Network (KTN)/connect access (MEMBERS)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Request for a further search under section 17(6) or payment for a supplementary certificate under section 17(8)/Request for search (F9/F9A)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Employer Ownership Pilot (EOP)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Well Operations Notification System (WONS): consents and notifications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latin typeface="Helvetica Neue"/>
                <a:ea typeface="Helvetica Neue"/>
                <a:cs typeface="Helvetica Neue"/>
                <a:sym typeface="Helvetica Neue"/>
              </a:rPr>
              <a:t>Charity Letter Forwarding Service</a:t>
            </a:r>
            <a:endParaRPr sz="2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5" name="Google Shape;585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6" name="Google Shape;586;p107"/>
          <p:cNvSpPr/>
          <p:nvPr/>
        </p:nvSpPr>
        <p:spPr>
          <a:xfrm>
            <a:off x="11200" y="-134475"/>
            <a:ext cx="9144000" cy="5429400"/>
          </a:xfrm>
          <a:prstGeom prst="rect">
            <a:avLst/>
          </a:prstGeom>
          <a:solidFill>
            <a:srgbClr val="000000">
              <a:alpha val="2262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107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85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A.R.A.M.S</a:t>
            </a:r>
            <a:endParaRPr b="1" sz="850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2" name="Google Shape;592;p108"/>
          <p:cNvPicPr preferRelativeResize="0"/>
          <p:nvPr/>
        </p:nvPicPr>
        <p:blipFill rotWithShape="1">
          <a:blip r:embed="rId3">
            <a:alphaModFix/>
          </a:blip>
          <a:srcRect b="5767" l="0" r="0" t="0"/>
          <a:stretch/>
        </p:blipFill>
        <p:spPr>
          <a:xfrm>
            <a:off x="0" y="561498"/>
            <a:ext cx="8839199" cy="41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593" name="Google Shape;593;p108"/>
          <p:cNvSpPr txBox="1"/>
          <p:nvPr/>
        </p:nvSpPr>
        <p:spPr>
          <a:xfrm>
            <a:off x="5909310" y="4720590"/>
            <a:ext cx="2720400" cy="2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-GB" sz="19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GDS</a:t>
            </a:r>
            <a:endParaRPr/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109"/>
          <p:cNvSpPr txBox="1"/>
          <p:nvPr>
            <p:ph type="title"/>
          </p:nvPr>
        </p:nvSpPr>
        <p:spPr>
          <a:xfrm>
            <a:off x="508500" y="0"/>
            <a:ext cx="75525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500">
                <a:latin typeface="Helvetica Neue"/>
                <a:ea typeface="Helvetica Neue"/>
                <a:cs typeface="Helvetica Neue"/>
                <a:sym typeface="Helvetica Neue"/>
              </a:rPr>
              <a:t>The 8th most popular service on GOV.UK is a phone number</a:t>
            </a:r>
            <a:endParaRPr b="1" sz="55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110"/>
          <p:cNvSpPr/>
          <p:nvPr/>
        </p:nvSpPr>
        <p:spPr>
          <a:xfrm>
            <a:off x="508623" y="1779964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Google is the home page to your service</a:t>
            </a:r>
            <a:endParaRPr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111"/>
          <p:cNvSpPr/>
          <p:nvPr/>
        </p:nvSpPr>
        <p:spPr>
          <a:xfrm>
            <a:off x="508623" y="1779964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5100">
                <a:latin typeface="Helvetica Neue"/>
                <a:ea typeface="Helvetica Neue"/>
                <a:cs typeface="Helvetica Neue"/>
                <a:sym typeface="Helvetica Neue"/>
              </a:rPr>
              <a:t>#GOOGLEFAIL</a:t>
            </a:r>
            <a:endParaRPr sz="51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112"/>
          <p:cNvSpPr txBox="1"/>
          <p:nvPr>
            <p:ph type="title"/>
          </p:nvPr>
        </p:nvSpPr>
        <p:spPr>
          <a:xfrm>
            <a:off x="508500" y="0"/>
            <a:ext cx="78864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50" lIns="20550" spcFirstLastPara="1" rIns="20550" wrap="square" tIns="20550">
            <a:noAutofit/>
          </a:bodyPr>
          <a:lstStyle/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Good services are verbs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t/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127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b="1" lang="en-GB" sz="5000">
                <a:solidFill>
                  <a:srgbClr val="F8BC3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Bad services are nouns</a:t>
            </a:r>
            <a:endParaRPr b="1" sz="5000">
              <a:solidFill>
                <a:srgbClr val="F8BC3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113"/>
          <p:cNvSpPr/>
          <p:nvPr/>
        </p:nvSpPr>
        <p:spPr>
          <a:xfrm>
            <a:off x="508623" y="1779964"/>
            <a:ext cx="6728700" cy="10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7125" lIns="17125" spcFirstLastPara="1" rIns="17125" wrap="square" tIns="171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Learn to drive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Get a pension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See a doctor about my health concern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t/>
            </a:r>
            <a:endParaRPr b="1"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not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t/>
            </a:r>
            <a:endParaRPr b="1" sz="5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S.O.R.N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Charity Letter Forwarding Service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222222"/>
              </a:buClr>
              <a:buFont typeface="Helvetica Neue"/>
              <a:buNone/>
            </a:pPr>
            <a:r>
              <a:rPr b="1" lang="en-GB" sz="2600">
                <a:latin typeface="Helvetica Neue"/>
                <a:ea typeface="Helvetica Neue"/>
                <a:cs typeface="Helvetica Neue"/>
                <a:sym typeface="Helvetica Neue"/>
              </a:rPr>
              <a:t>ePortal, MyAccount, iHub…</a:t>
            </a:r>
            <a:endParaRPr b="1" sz="26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BEBEB"/>
        </a:solidFill>
      </p:bgPr>
    </p:bg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14"/>
          <p:cNvSpPr txBox="1"/>
          <p:nvPr>
            <p:ph type="title"/>
          </p:nvPr>
        </p:nvSpPr>
        <p:spPr>
          <a:xfrm>
            <a:off x="508500" y="0"/>
            <a:ext cx="8127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575" lIns="20575" spcFirstLastPara="1" rIns="20575" wrap="square" tIns="20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When we think about services as verbs they 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GB" sz="5000">
                <a:latin typeface="Helvetica Neue"/>
                <a:ea typeface="Helvetica Neue"/>
                <a:cs typeface="Helvetica Neue"/>
                <a:sym typeface="Helvetica Neue"/>
              </a:rPr>
              <a:t>get bigger</a:t>
            </a:r>
            <a:endParaRPr b="1" sz="50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DS Presentation Template 16:9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365C0"/>
      </a:accent4>
      <a:accent5>
        <a:srgbClr val="00882B"/>
      </a:accent5>
      <a:accent6>
        <a:srgbClr val="FFFF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